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tiff" ContentType="image/tiff"/>
  <Default Extension="wmf" ContentType="image/x-wm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8" r:id="rId3"/>
    <p:sldId id="259" r:id="rId4"/>
    <p:sldId id="260" r:id="rId5"/>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emf"/></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7.xml"/><Relationship Id="rId3" Type="http://schemas.openxmlformats.org/officeDocument/2006/relationships/tags" Target="../tags/tag12.xml"/><Relationship Id="rId2" Type="http://schemas.openxmlformats.org/officeDocument/2006/relationships/image" Target="../media/image16.emf"/><Relationship Id="rId1" Type="http://schemas.openxmlformats.org/officeDocument/2006/relationships/image" Target="../media/image3.tiff"/></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7.xml"/><Relationship Id="rId5" Type="http://schemas.openxmlformats.org/officeDocument/2006/relationships/tags" Target="../tags/tag13.xml"/><Relationship Id="rId4" Type="http://schemas.openxmlformats.org/officeDocument/2006/relationships/image" Target="../media/image20.emf"/><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image" Target="../media/image17.emf"/></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7.xml"/><Relationship Id="rId3" Type="http://schemas.openxmlformats.org/officeDocument/2006/relationships/tags" Target="../tags/tag14.xml"/><Relationship Id="rId2" Type="http://schemas.openxmlformats.org/officeDocument/2006/relationships/image" Target="../media/image21.emf"/><Relationship Id="rId1"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1.emf"/><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tiff"/></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3.emf"/><Relationship Id="rId1" Type="http://schemas.openxmlformats.org/officeDocument/2006/relationships/image" Target="../media/image22.emf"/></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vmlDrawing" Target="../drawings/vmlDrawing2.vml"/><Relationship Id="rId6" Type="http://schemas.openxmlformats.org/officeDocument/2006/relationships/slideLayout" Target="../slideLayouts/slideLayout7.xml"/><Relationship Id="rId5" Type="http://schemas.openxmlformats.org/officeDocument/2006/relationships/tags" Target="../tags/tag16.xml"/><Relationship Id="rId4" Type="http://schemas.openxmlformats.org/officeDocument/2006/relationships/image" Target="../media/image25.wmf"/><Relationship Id="rId3" Type="http://schemas.openxmlformats.org/officeDocument/2006/relationships/oleObject" Target="../embeddings/oleObject2.bin"/><Relationship Id="rId2" Type="http://schemas.openxmlformats.org/officeDocument/2006/relationships/image" Target="../media/image24.emf"/><Relationship Id="rId1" Type="http://schemas.openxmlformats.org/officeDocument/2006/relationships/image" Target="../media/image1.tiff"/></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6.jpeg"/><Relationship Id="rId1" Type="http://schemas.openxmlformats.org/officeDocument/2006/relationships/image" Target="../media/image24.emf"/></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slide" Target="slide17.xml"/><Relationship Id="rId3" Type="http://schemas.openxmlformats.org/officeDocument/2006/relationships/image" Target="../media/image1.png"/><Relationship Id="rId2" Type="http://schemas.openxmlformats.org/officeDocument/2006/relationships/tags" Target="../tags/tag2.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7.emf"/></Relationships>
</file>

<file path=ppt/slides/_rels/slide21.xml.rels><?xml version="1.0" encoding="UTF-8" standalone="yes"?>
<Relationships xmlns="http://schemas.openxmlformats.org/package/2006/relationships"><Relationship Id="rId5" Type="http://schemas.openxmlformats.org/officeDocument/2006/relationships/vmlDrawing" Target="../drawings/vmlDrawing3.vml"/><Relationship Id="rId4" Type="http://schemas.openxmlformats.org/officeDocument/2006/relationships/slideLayout" Target="../slideLayouts/slideLayout7.xml"/><Relationship Id="rId3" Type="http://schemas.openxmlformats.org/officeDocument/2006/relationships/image" Target="../media/image28.wmf"/><Relationship Id="rId2" Type="http://schemas.openxmlformats.org/officeDocument/2006/relationships/oleObject" Target="../embeddings/oleObject3.bin"/><Relationship Id="rId1" Type="http://schemas.openxmlformats.org/officeDocument/2006/relationships/tags" Target="../tags/tag18.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file:///C:\Documents and Settings\Administrator\&#26700;&#38754;\&#29289;&#29702;&#65288;&#23665;&#35199;&#65289;\&#23665;&#35199;&#29289;&#29702;\X162.TIF" TargetMode="External"/><Relationship Id="rId2" Type="http://schemas.openxmlformats.org/officeDocument/2006/relationships/image" Target="../media/image29.png"/><Relationship Id="rId1" Type="http://schemas.openxmlformats.org/officeDocument/2006/relationships/image" Target="../media/image3.tiff"/></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0.emf"/><Relationship Id="rId1" Type="http://schemas.openxmlformats.org/officeDocument/2006/relationships/tags" Target="../tags/tag1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image" Target="../media/image31.emf"/></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1.emf"/><Relationship Id="rId1" Type="http://schemas.openxmlformats.org/officeDocument/2006/relationships/image" Target="../media/image32.em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vmlDrawing" Target="../drawings/vmlDrawing1.vml"/><Relationship Id="rId6" Type="http://schemas.openxmlformats.org/officeDocument/2006/relationships/slideLayout" Target="../slideLayouts/slideLayout7.xml"/><Relationship Id="rId5" Type="http://schemas.openxmlformats.org/officeDocument/2006/relationships/tags" Target="../tags/tag5.xml"/><Relationship Id="rId4" Type="http://schemas.openxmlformats.org/officeDocument/2006/relationships/image" Target="../media/image2.wmf"/><Relationship Id="rId3" Type="http://schemas.openxmlformats.org/officeDocument/2006/relationships/oleObject" Target="../embeddings/oleObject1.bin"/><Relationship Id="rId2" Type="http://schemas.openxmlformats.org/officeDocument/2006/relationships/image" Target="../media/image2.tiff"/><Relationship Id="rId1" Type="http://schemas.openxmlformats.org/officeDocument/2006/relationships/image" Target="../media/image1.tiff"/></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7.wmf"/><Relationship Id="rId5" Type="http://schemas.openxmlformats.org/officeDocument/2006/relationships/image" Target="../media/image6.wmf"/><Relationship Id="rId4" Type="http://schemas.openxmlformats.org/officeDocument/2006/relationships/image" Target="../media/image5.emf"/><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tags" Target="../tags/tag8.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0.wmf"/><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tags" Target="../tags/tag9.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3.emf"/><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tags" Target="../tags/tag10.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7.xml"/><Relationship Id="rId3" Type="http://schemas.openxmlformats.org/officeDocument/2006/relationships/tags" Target="../tags/tag11.xml"/><Relationship Id="rId2" Type="http://schemas.openxmlformats.org/officeDocument/2006/relationships/image" Target="../media/image15.emf"/><Relationship Id="rId1"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 name="矩形 103"/>
          <p:cNvSpPr/>
          <p:nvPr/>
        </p:nvSpPr>
        <p:spPr>
          <a:xfrm>
            <a:off x="2616200" y="2231390"/>
            <a:ext cx="7188200"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第十五章</a:t>
            </a: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  欧姆定律</a:t>
            </a:r>
            <a:endPar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endParaRPr>
          </a:p>
        </p:txBody>
      </p:sp>
      <p:sp>
        <p:nvSpPr>
          <p:cNvPr id="3" name="矩形 2"/>
          <p:cNvSpPr/>
          <p:nvPr/>
        </p:nvSpPr>
        <p:spPr>
          <a:xfrm>
            <a:off x="3604895" y="3651250"/>
            <a:ext cx="5042535" cy="9010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第</a:t>
            </a:r>
            <a:r>
              <a:rPr lang="en-US" altLang="zh-CN"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3</a:t>
            </a:r>
            <a:r>
              <a:rPr lang="zh-CN"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节  测电阻实验 </a:t>
            </a:r>
            <a:endParaRPr lang="zh-CN"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1"/>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30885" y="1301115"/>
            <a:ext cx="1058608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a:t>
            </a:r>
            <a:r>
              <a:rPr lang="zh-CN" sz="2400">
                <a:ea typeface="宋体" panose="02010600030101010101" pitchFamily="2" charset="-122"/>
              </a:rPr>
              <a:t>正确连接电路后</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闭合开关</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调节滑动变阻器滑片</a:t>
            </a:r>
            <a:r>
              <a:rPr lang="en-US" sz="2400" i="1">
                <a:latin typeface="Times New Roman" panose="02020603050405020304" pitchFamily="18" charset="0"/>
                <a:cs typeface="Times New Roman" panose="02020603050405020304" pitchFamily="18" charset="0"/>
              </a:rPr>
              <a:t>P</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当电压表的示数为</a:t>
            </a:r>
            <a:r>
              <a:rPr lang="en-US" sz="2400">
                <a:latin typeface="Times New Roman" panose="02020603050405020304" pitchFamily="18" charset="0"/>
                <a:ea typeface="宋体" panose="02010600030101010101" pitchFamily="2" charset="-122"/>
              </a:rPr>
              <a:t>2 V</a:t>
            </a:r>
            <a:r>
              <a:rPr lang="zh-CN" sz="2400">
                <a:ea typeface="宋体" panose="02010600030101010101" pitchFamily="2" charset="-122"/>
              </a:rPr>
              <a:t>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观察到电流表示数如图乙所示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他记下数据并算出电阻</a:t>
            </a:r>
            <a:r>
              <a:rPr lang="en-US" sz="2400" i="1">
                <a:latin typeface="Times New Roman" panose="02020603050405020304" pitchFamily="18" charset="0"/>
                <a:cs typeface="Times New Roman" panose="02020603050405020304" pitchFamily="18" charset="0"/>
              </a:rPr>
              <a:t>R</a:t>
            </a:r>
            <a:r>
              <a:rPr lang="zh-CN" sz="2400">
                <a:ea typeface="宋体" panose="02010600030101010101" pitchFamily="2" charset="-122"/>
              </a:rPr>
              <a:t>的阻值为</a:t>
            </a:r>
            <a:r>
              <a:rPr lang="en-US" sz="2400">
                <a:latin typeface="Times New Roman" panose="02020603050405020304" pitchFamily="18" charset="0"/>
                <a:ea typeface="宋体" panose="02010600030101010101" pitchFamily="2" charset="-122"/>
              </a:rPr>
              <a:t>______Ω.</a:t>
            </a:r>
            <a:endParaRPr lang="en-US" sz="2400">
              <a:latin typeface="Times New Roman" panose="02020603050405020304" pitchFamily="18" charset="0"/>
              <a:ea typeface="宋体" panose="02010600030101010101" pitchFamily="2" charset="-122"/>
            </a:endParaRPr>
          </a:p>
          <a:p>
            <a:pPr>
              <a:lnSpc>
                <a:spcPct val="150000"/>
              </a:lnSpc>
            </a:pPr>
            <a:endParaRPr lang="en-US" sz="2400">
              <a:latin typeface="Times New Roman" panose="02020603050405020304" pitchFamily="18" charset="0"/>
              <a:ea typeface="宋体" panose="02010600030101010101" pitchFamily="2" charset="-122"/>
            </a:endParaRPr>
          </a:p>
          <a:p>
            <a:pPr>
              <a:lnSpc>
                <a:spcPct val="150000"/>
              </a:lnSpc>
            </a:pP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(4)</a:t>
            </a:r>
            <a:r>
              <a:rPr lang="zh-CN" sz="2400">
                <a:ea typeface="宋体" panose="02010600030101010101" pitchFamily="2" charset="-122"/>
              </a:rPr>
              <a:t>同组小斌同学继续向</a:t>
            </a:r>
            <a:r>
              <a:rPr lang="en-US" sz="2400">
                <a:latin typeface="Times New Roman" panose="02020603050405020304" pitchFamily="18" charset="0"/>
                <a:ea typeface="宋体" panose="02010600030101010101" pitchFamily="2" charset="-122"/>
              </a:rPr>
              <a:t>_____ (</a:t>
            </a:r>
            <a:r>
              <a:rPr lang="zh-CN" sz="2400">
                <a:ea typeface="宋体" panose="02010600030101010101" pitchFamily="2" charset="-122"/>
              </a:rPr>
              <a:t>选填</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cs typeface="Times New Roman" panose="02020603050405020304" pitchFamily="18" charset="0"/>
              </a:rPr>
              <a:t>A</a:t>
            </a:r>
            <a:r>
              <a:rPr lang="en-US" sz="2400">
                <a:latin typeface="Times New Roman" panose="02020603050405020304" pitchFamily="18" charset="0"/>
                <a:cs typeface="Times New Roman" panose="02020603050405020304" pitchFamily="18" charset="0"/>
              </a:rPr>
              <a:t>”</a:t>
            </a:r>
            <a:r>
              <a:rPr lang="zh-CN" sz="2400">
                <a:ea typeface="宋体" panose="02010600030101010101" pitchFamily="2" charset="-122"/>
              </a:rPr>
              <a:t>或</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cs typeface="Times New Roman" panose="02020603050405020304" pitchFamily="18" charset="0"/>
              </a:rPr>
              <a:t>B</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端移动滑片</a:t>
            </a:r>
            <a:r>
              <a:rPr lang="en-US" sz="2400" i="1">
                <a:latin typeface="Times New Roman" panose="02020603050405020304" pitchFamily="18" charset="0"/>
                <a:cs typeface="Times New Roman" panose="02020603050405020304" pitchFamily="18" charset="0"/>
              </a:rPr>
              <a:t>P</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适当增大电阻</a:t>
            </a:r>
            <a:r>
              <a:rPr lang="en-US" sz="2400" i="1">
                <a:latin typeface="Times New Roman" panose="02020603050405020304" pitchFamily="18" charset="0"/>
                <a:cs typeface="Times New Roman" panose="02020603050405020304" pitchFamily="18" charset="0"/>
              </a:rPr>
              <a:t>R</a:t>
            </a:r>
            <a:r>
              <a:rPr lang="zh-CN" sz="2400">
                <a:ea typeface="宋体" panose="02010600030101010101" pitchFamily="2" charset="-122"/>
              </a:rPr>
              <a:t>两端的电压</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并进行了多次测量计算电阻的平均值从而减小实</a:t>
            </a:r>
            <a:r>
              <a:rPr lang="zh-CN" sz="2400">
                <a:latin typeface="Times New Roman" panose="02020603050405020304" pitchFamily="18" charset="0"/>
                <a:ea typeface="宋体" panose="02010600030101010101" pitchFamily="2" charset="-122"/>
              </a:rPr>
              <a:t>验误差．</a:t>
            </a:r>
            <a:endParaRPr lang="zh-CN" altLang="en-US"/>
          </a:p>
        </p:txBody>
      </p:sp>
      <p:sp>
        <p:nvSpPr>
          <p:cNvPr id="2" name="文本框 1"/>
          <p:cNvSpPr txBox="1"/>
          <p:nvPr/>
        </p:nvSpPr>
        <p:spPr>
          <a:xfrm>
            <a:off x="1084580" y="2546985"/>
            <a:ext cx="75184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10</a:t>
            </a:r>
            <a:endParaRPr lang="zh-CN" altLang="en-US"/>
          </a:p>
        </p:txBody>
      </p:sp>
      <p:sp>
        <p:nvSpPr>
          <p:cNvPr id="3" name="文本框 2"/>
          <p:cNvSpPr txBox="1"/>
          <p:nvPr/>
        </p:nvSpPr>
        <p:spPr>
          <a:xfrm>
            <a:off x="4149725" y="4729480"/>
            <a:ext cx="765810"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en-US"/>
          </a:p>
        </p:txBody>
      </p:sp>
      <p:pic>
        <p:nvPicPr>
          <p:cNvPr id="4" name="图片 3"/>
          <p:cNvPicPr>
            <a:picLocks noChangeAspect="1"/>
          </p:cNvPicPr>
          <p:nvPr/>
        </p:nvPicPr>
        <p:blipFill>
          <a:blip r:embed="rId1"/>
          <a:srcRect l="56740" t="24374" r="-4333" b="922"/>
          <a:stretch>
            <a:fillRect/>
          </a:stretch>
        </p:blipFill>
        <p:spPr>
          <a:xfrm>
            <a:off x="4745355" y="2439035"/>
            <a:ext cx="2372995" cy="211963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052830" y="1569720"/>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补充设问</a:t>
              </a:r>
              <a:endParaRPr lang="zh-CN" altLang="en-US" sz="2400" b="1">
                <a:latin typeface="黑体" panose="02010609060101010101" pitchFamily="49" charset="-122"/>
                <a:ea typeface="黑体" panose="02010609060101010101" pitchFamily="49" charset="-122"/>
              </a:endParaRPr>
            </a:p>
          </p:txBody>
        </p:sp>
      </p:grpSp>
      <p:pic>
        <p:nvPicPr>
          <p:cNvPr id="9" name="图片 8"/>
          <p:cNvPicPr>
            <a:picLocks noChangeAspect="1"/>
          </p:cNvPicPr>
          <p:nvPr/>
        </p:nvPicPr>
        <p:blipFill>
          <a:blip r:embed="rId2"/>
          <a:stretch>
            <a:fillRect/>
          </a:stretch>
        </p:blipFill>
        <p:spPr>
          <a:xfrm>
            <a:off x="8552180" y="2347595"/>
            <a:ext cx="2623185" cy="2533015"/>
          </a:xfrm>
          <a:prstGeom prst="rect">
            <a:avLst/>
          </a:prstGeom>
        </p:spPr>
      </p:pic>
      <p:sp>
        <p:nvSpPr>
          <p:cNvPr id="10" name="文本框 9"/>
          <p:cNvSpPr txBox="1"/>
          <p:nvPr/>
        </p:nvSpPr>
        <p:spPr>
          <a:xfrm>
            <a:off x="9054465" y="5079365"/>
            <a:ext cx="1564640" cy="368300"/>
          </a:xfrm>
          <a:prstGeom prst="rect">
            <a:avLst/>
          </a:prstGeom>
          <a:noFill/>
          <a:ln w="9525">
            <a:noFill/>
          </a:ln>
        </p:spPr>
        <p:txBody>
          <a:bodyPr wrap="square">
            <a:spAutoFit/>
          </a:bodyPr>
          <a:p>
            <a:pPr algn="ctr"/>
            <a:r>
              <a:rPr lang="zh-CN" sz="1800">
                <a:cs typeface="楷体_GB2312" charset="0"/>
              </a:rPr>
              <a:t>例</a:t>
            </a:r>
            <a:r>
              <a:rPr lang="en-US" sz="1800">
                <a:latin typeface="Times New Roman" panose="02020603050405020304" pitchFamily="18" charset="0"/>
                <a:cs typeface="楷体_GB2312" charset="0"/>
              </a:rPr>
              <a:t>1</a:t>
            </a:r>
            <a:r>
              <a:rPr lang="zh-CN" sz="1800">
                <a:cs typeface="楷体_GB2312" charset="0"/>
              </a:rPr>
              <a:t>题图丙</a:t>
            </a:r>
            <a:endParaRPr lang="zh-CN" altLang="en-US" sz="1800"/>
          </a:p>
        </p:txBody>
      </p:sp>
      <p:sp>
        <p:nvSpPr>
          <p:cNvPr id="11" name="文本框 10"/>
          <p:cNvSpPr txBox="1"/>
          <p:nvPr/>
        </p:nvSpPr>
        <p:spPr>
          <a:xfrm>
            <a:off x="981075" y="2094865"/>
            <a:ext cx="730885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(5)</a:t>
            </a:r>
            <a:r>
              <a:rPr lang="zh-CN" sz="2400">
                <a:ea typeface="宋体" panose="02010600030101010101" pitchFamily="2" charset="-122"/>
              </a:rPr>
              <a:t>电压表阻值很大</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但也有电流通过</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则所测定值电阻的阻值</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偏大</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偏小</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(6)</a:t>
            </a:r>
            <a:r>
              <a:rPr lang="zh-CN" sz="2400">
                <a:ea typeface="宋体" panose="02010600030101010101" pitchFamily="2" charset="-122"/>
              </a:rPr>
              <a:t>另一组的小红同学用相同的器材进行实验</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并根据记录的实验数据绘制了如图丙所示的</a:t>
            </a:r>
            <a:r>
              <a:rPr lang="en-US" sz="2400" i="1">
                <a:latin typeface="Times New Roman" panose="02020603050405020304" pitchFamily="18" charset="0"/>
                <a:cs typeface="Times New Roman" panose="02020603050405020304" pitchFamily="18" charset="0"/>
              </a:rPr>
              <a:t>U</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I</a:t>
            </a:r>
            <a:r>
              <a:rPr lang="zh-CN" sz="2400">
                <a:ea typeface="宋体" panose="02010600030101010101" pitchFamily="2" charset="-122"/>
              </a:rPr>
              <a:t>图像</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发现与小明</a:t>
            </a:r>
            <a:r>
              <a:rPr lang="zh-CN" sz="2400">
                <a:latin typeface="Times New Roman" panose="02020603050405020304" pitchFamily="18" charset="0"/>
                <a:ea typeface="宋体" panose="02010600030101010101" pitchFamily="2" charset="-122"/>
              </a:rPr>
              <a:t>绘制的</a:t>
            </a:r>
            <a:r>
              <a:rPr lang="en-US" sz="2400" i="1">
                <a:latin typeface="Times New Roman" panose="02020603050405020304" pitchFamily="18" charset="0"/>
                <a:ea typeface="宋体" panose="02010600030101010101" pitchFamily="2" charset="-122"/>
              </a:rPr>
              <a:t>U</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I</a:t>
            </a:r>
            <a:r>
              <a:rPr lang="zh-CN" sz="2400">
                <a:ea typeface="宋体" panose="02010600030101010101" pitchFamily="2" charset="-122"/>
              </a:rPr>
              <a:t>图像不同</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你认为其原因可能是小红</a:t>
            </a:r>
            <a:r>
              <a:rPr lang="en-US" sz="2400">
                <a:latin typeface="Times New Roman" panose="02020603050405020304" pitchFamily="18" charset="0"/>
                <a:ea typeface="宋体" panose="02010600030101010101" pitchFamily="2" charset="-122"/>
              </a:rPr>
              <a:t>__________________________________</a:t>
            </a:r>
            <a:r>
              <a:rPr lang="zh-CN" sz="2400">
                <a:ea typeface="宋体" panose="02010600030101010101" pitchFamily="2" charset="-122"/>
              </a:rPr>
              <a:t>．</a:t>
            </a:r>
            <a:endParaRPr lang="zh-CN" altLang="en-US"/>
          </a:p>
        </p:txBody>
      </p:sp>
      <p:sp>
        <p:nvSpPr>
          <p:cNvPr id="12" name="文本框 11"/>
          <p:cNvSpPr txBox="1"/>
          <p:nvPr/>
        </p:nvSpPr>
        <p:spPr>
          <a:xfrm>
            <a:off x="2528570" y="2806065"/>
            <a:ext cx="10922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偏小</a:t>
            </a:r>
            <a:endParaRPr lang="zh-CN" altLang="en-US"/>
          </a:p>
        </p:txBody>
      </p:sp>
      <p:sp>
        <p:nvSpPr>
          <p:cNvPr id="13" name="文本框 12"/>
          <p:cNvSpPr txBox="1"/>
          <p:nvPr/>
        </p:nvSpPr>
        <p:spPr>
          <a:xfrm>
            <a:off x="1833880" y="4985703"/>
            <a:ext cx="5080000" cy="460375"/>
          </a:xfrm>
          <a:prstGeom prst="rect">
            <a:avLst/>
          </a:prstGeom>
          <a:noFill/>
          <a:ln w="9525">
            <a:noFill/>
          </a:ln>
        </p:spPr>
        <p:txBody>
          <a:bodyPr>
            <a:spAutoFit/>
          </a:bodyPr>
          <a:p>
            <a:r>
              <a:rPr lang="zh-CN" sz="2400">
                <a:solidFill>
                  <a:srgbClr val="FF0000"/>
                </a:solidFill>
                <a:ea typeface="宋体" panose="02010600030101010101" pitchFamily="2" charset="-122"/>
              </a:rPr>
              <a:t>将电压表并联在了滑动变阻器两端</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619760" y="753745"/>
            <a:ext cx="10641965" cy="56311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(7)</a:t>
            </a:r>
            <a:r>
              <a:rPr lang="zh-CN" sz="2400">
                <a:ea typeface="宋体" panose="02010600030101010101" pitchFamily="2" charset="-122"/>
              </a:rPr>
              <a:t>实验中不用电压表</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利用图丁所示电路</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也能测出定值电阻的阻值</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滑动变阻器最大阻值为</a:t>
            </a:r>
            <a:r>
              <a:rPr lang="en-US" sz="2400" i="1">
                <a:latin typeface="Times New Roman" panose="02020603050405020304" pitchFamily="18" charset="0"/>
                <a:cs typeface="Times New Roman" panose="02020603050405020304" pitchFamily="18" charset="0"/>
              </a:rPr>
              <a:t>R</a:t>
            </a:r>
            <a:r>
              <a:rPr lang="en-US" sz="2400" baseline="-25000">
                <a:latin typeface="Times New Roman" panose="02020603050405020304" pitchFamily="18" charset="0"/>
                <a:cs typeface="Times New Roman" panose="02020603050405020304" pitchFamily="18" charset="0"/>
              </a:rPr>
              <a:t>0</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．请将实验步骤补充完整．</a:t>
            </a:r>
            <a:r>
              <a:rPr lang="en-US" sz="2400">
                <a:latin typeface="宋体" panose="02010600030101010101" pitchFamily="2" charset="-122"/>
                <a:cs typeface="Times New Roman" panose="02020603050405020304" pitchFamily="18" charset="0"/>
              </a:rPr>
              <a:t>①</a:t>
            </a:r>
            <a:r>
              <a:rPr lang="zh-CN" sz="2400">
                <a:ea typeface="宋体" panose="02010600030101010101" pitchFamily="2" charset="-122"/>
              </a:rPr>
              <a:t>闭合开关</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滑片移至最左端</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电流表示数为</a:t>
            </a:r>
            <a:r>
              <a:rPr lang="en-US" sz="2400" i="1">
                <a:latin typeface="Times New Roman" panose="02020603050405020304" pitchFamily="18" charset="0"/>
                <a:cs typeface="Times New Roman" panose="02020603050405020304" pitchFamily="18" charset="0"/>
              </a:rPr>
              <a:t>I</a:t>
            </a:r>
            <a:r>
              <a:rPr lang="en-US" sz="2400" baseline="-25000">
                <a:latin typeface="Times New Roman" panose="02020603050405020304" pitchFamily="18" charset="0"/>
                <a:cs typeface="Times New Roman" panose="02020603050405020304" pitchFamily="18" charset="0"/>
              </a:rPr>
              <a:t>1</a:t>
            </a:r>
            <a:r>
              <a:rPr lang="zh-CN" sz="2400">
                <a:ea typeface="宋体" panose="02010600030101010101" pitchFamily="2" charset="-122"/>
              </a:rPr>
              <a:t>；</a:t>
            </a:r>
            <a:endParaRPr lang="en-US" sz="2400">
              <a:latin typeface="Times New Roman" panose="02020603050405020304" pitchFamily="18" charset="0"/>
              <a:cs typeface="Times New Roman" panose="02020603050405020304" pitchFamily="18" charset="0"/>
            </a:endParaRPr>
          </a:p>
          <a:p>
            <a:pPr>
              <a:lnSpc>
                <a:spcPct val="150000"/>
              </a:lnSpc>
            </a:pPr>
            <a:r>
              <a:rPr lang="en-US" sz="2400">
                <a:latin typeface="宋体" panose="02010600030101010101" pitchFamily="2" charset="-122"/>
                <a:cs typeface="Times New Roman" panose="02020603050405020304" pitchFamily="18" charset="0"/>
              </a:rPr>
              <a:t>②</a:t>
            </a:r>
            <a:r>
              <a:rPr lang="en-US" sz="2400">
                <a:latin typeface="Times New Roman" panose="02020603050405020304" pitchFamily="18" charset="0"/>
                <a:ea typeface="宋体" panose="02010600030101010101" pitchFamily="2" charset="-122"/>
              </a:rPr>
              <a:t>________________</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电流表示数为</a:t>
            </a:r>
            <a:r>
              <a:rPr lang="en-US" sz="2400" i="1">
                <a:latin typeface="Times New Roman" panose="02020603050405020304" pitchFamily="18" charset="0"/>
                <a:cs typeface="Times New Roman" panose="02020603050405020304" pitchFamily="18" charset="0"/>
              </a:rPr>
              <a:t>I</a:t>
            </a:r>
            <a:r>
              <a:rPr lang="en-US" sz="2400" baseline="-25000">
                <a:latin typeface="Times New Roman" panose="02020603050405020304" pitchFamily="18" charset="0"/>
                <a:cs typeface="Times New Roman" panose="02020603050405020304" pitchFamily="18" charset="0"/>
              </a:rPr>
              <a:t>2</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③</a:t>
            </a:r>
            <a:r>
              <a:rPr lang="zh-CN" sz="2400">
                <a:ea typeface="宋体" panose="02010600030101010101" pitchFamily="2" charset="-122"/>
              </a:rPr>
              <a:t>电阻</a:t>
            </a:r>
            <a:r>
              <a:rPr lang="en-US" sz="2400" i="1">
                <a:latin typeface="Times New Roman" panose="02020603050405020304" pitchFamily="18" charset="0"/>
                <a:cs typeface="Times New Roman" panose="02020603050405020304" pitchFamily="18" charset="0"/>
              </a:rPr>
              <a:t>R</a:t>
            </a:r>
            <a:r>
              <a:rPr lang="en-US" sz="2400" i="1" baseline="-25000">
                <a:latin typeface="Times New Roman" panose="02020603050405020304" pitchFamily="18" charset="0"/>
                <a:cs typeface="Times New Roman" panose="02020603050405020304" pitchFamily="18" charset="0"/>
              </a:rPr>
              <a:t>x</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用已知量和测量量表示</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(8)</a:t>
            </a:r>
            <a:r>
              <a:rPr lang="zh-CN" sz="2400">
                <a:ea typeface="宋体" panose="02010600030101010101" pitchFamily="2" charset="-122"/>
              </a:rPr>
              <a:t>实验中不用电流表</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添加一个阻值为</a:t>
            </a:r>
            <a:r>
              <a:rPr lang="en-US" sz="2400" i="1">
                <a:latin typeface="Times New Roman" panose="02020603050405020304" pitchFamily="18" charset="0"/>
                <a:cs typeface="Times New Roman" panose="02020603050405020304" pitchFamily="18" charset="0"/>
              </a:rPr>
              <a:t>R</a:t>
            </a:r>
            <a:r>
              <a:rPr lang="en-US" sz="2400" baseline="-25000">
                <a:latin typeface="Times New Roman" panose="02020603050405020304" pitchFamily="18" charset="0"/>
                <a:cs typeface="Times New Roman" panose="02020603050405020304" pitchFamily="18" charset="0"/>
              </a:rPr>
              <a:t>0</a:t>
            </a:r>
            <a:r>
              <a:rPr lang="zh-CN" sz="2400">
                <a:ea typeface="宋体" panose="02010600030101010101" pitchFamily="2" charset="-122"/>
              </a:rPr>
              <a:t>的定值电路利用如图戊</a:t>
            </a:r>
            <a:endParaRPr lang="zh-CN" sz="2400">
              <a:ea typeface="宋体" panose="02010600030101010101" pitchFamily="2" charset="-122"/>
            </a:endParaRPr>
          </a:p>
          <a:p>
            <a:pPr>
              <a:lnSpc>
                <a:spcPct val="150000"/>
              </a:lnSpc>
            </a:pPr>
            <a:r>
              <a:rPr lang="zh-CN" sz="2400">
                <a:ea typeface="宋体" panose="02010600030101010101" pitchFamily="2" charset="-122"/>
              </a:rPr>
              <a:t>所示电路</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也能测出定值电阻的阻值．请将实验步骤补充完整．</a:t>
            </a:r>
            <a:r>
              <a:rPr lang="en-US" sz="2400">
                <a:latin typeface="宋体" panose="02010600030101010101" pitchFamily="2" charset="-122"/>
                <a:cs typeface="Times New Roman" panose="02020603050405020304" pitchFamily="18" charset="0"/>
              </a:rPr>
              <a:t>①</a:t>
            </a:r>
            <a:r>
              <a:rPr lang="zh-CN" sz="2400">
                <a:ea typeface="宋体" panose="02010600030101010101" pitchFamily="2" charset="-122"/>
              </a:rPr>
              <a:t>闭合开关</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S</a:t>
            </a:r>
            <a:r>
              <a:rPr lang="en-US" sz="2400" baseline="-25000">
                <a:latin typeface="Times New Roman" panose="02020603050405020304" pitchFamily="18" charset="0"/>
                <a:cs typeface="Times New Roman" panose="02020603050405020304" pitchFamily="18" charset="0"/>
              </a:rPr>
              <a:t>1</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断开开关</a:t>
            </a:r>
            <a:r>
              <a:rPr lang="en-US" sz="2400">
                <a:latin typeface="Times New Roman" panose="02020603050405020304" pitchFamily="18" charset="0"/>
                <a:ea typeface="宋体" panose="02010600030101010101" pitchFamily="2" charset="-122"/>
              </a:rPr>
              <a:t>S</a:t>
            </a:r>
            <a:r>
              <a:rPr lang="en-US" sz="2400" baseline="-25000">
                <a:latin typeface="Times New Roman" panose="02020603050405020304" pitchFamily="18" charset="0"/>
                <a:cs typeface="Times New Roman" panose="02020603050405020304" pitchFamily="18" charset="0"/>
              </a:rPr>
              <a:t>2</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电压表示数为</a:t>
            </a:r>
            <a:r>
              <a:rPr lang="en-US" sz="2400" i="1">
                <a:latin typeface="Times New Roman" panose="02020603050405020304" pitchFamily="18" charset="0"/>
                <a:cs typeface="Times New Roman" panose="02020603050405020304" pitchFamily="18" charset="0"/>
              </a:rPr>
              <a:t>U</a:t>
            </a:r>
            <a:r>
              <a:rPr lang="en-US" sz="2400" baseline="-25000">
                <a:latin typeface="Times New Roman" panose="02020603050405020304" pitchFamily="18" charset="0"/>
                <a:cs typeface="Times New Roman" panose="02020603050405020304" pitchFamily="18" charset="0"/>
              </a:rPr>
              <a:t>1</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②</a:t>
            </a:r>
            <a:r>
              <a:rPr lang="en-US" sz="2400">
                <a:latin typeface="Times New Roman" panose="02020603050405020304" pitchFamily="18" charset="0"/>
                <a:ea typeface="宋体" panose="02010600030101010101" pitchFamily="2" charset="-122"/>
              </a:rPr>
              <a:t>___________________________</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电压表示数为</a:t>
            </a:r>
            <a:r>
              <a:rPr lang="en-US" sz="2400" i="1">
                <a:latin typeface="Times New Roman" panose="02020603050405020304" pitchFamily="18" charset="0"/>
                <a:cs typeface="Times New Roman" panose="02020603050405020304" pitchFamily="18" charset="0"/>
              </a:rPr>
              <a:t>U</a:t>
            </a:r>
            <a:r>
              <a:rPr lang="en-US" sz="2400" baseline="-25000">
                <a:latin typeface="Times New Roman" panose="02020603050405020304" pitchFamily="18" charset="0"/>
                <a:cs typeface="Times New Roman" panose="02020603050405020304" pitchFamily="18" charset="0"/>
              </a:rPr>
              <a:t>2</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③</a:t>
            </a:r>
            <a:r>
              <a:rPr lang="zh-CN" sz="2400">
                <a:ea typeface="宋体" panose="02010600030101010101" pitchFamily="2" charset="-122"/>
              </a:rPr>
              <a:t>电阻</a:t>
            </a:r>
            <a:r>
              <a:rPr lang="en-US" sz="2400" i="1">
                <a:latin typeface="Times New Roman" panose="02020603050405020304" pitchFamily="18" charset="0"/>
                <a:cs typeface="Times New Roman" panose="02020603050405020304" pitchFamily="18" charset="0"/>
              </a:rPr>
              <a:t>R</a:t>
            </a:r>
            <a:r>
              <a:rPr lang="en-US" sz="2400" i="1" baseline="-25000">
                <a:latin typeface="Times New Roman" panose="02020603050405020304" pitchFamily="18" charset="0"/>
                <a:cs typeface="Times New Roman" panose="02020603050405020304" pitchFamily="18" charset="0"/>
              </a:rPr>
              <a:t>x</a:t>
            </a:r>
            <a:r>
              <a:rPr lang="zh-CN" sz="2400">
                <a:latin typeface="Times New Roman" panose="02020603050405020304" pitchFamily="18" charset="0"/>
                <a:ea typeface="宋体" panose="02010600030101010101" pitchFamily="2" charset="-122"/>
              </a:rPr>
              <a:t>＝</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用已知量和测量量表示</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a:p>
        </p:txBody>
      </p:sp>
      <p:pic>
        <p:nvPicPr>
          <p:cNvPr id="3" name="图片 2"/>
          <p:cNvPicPr>
            <a:picLocks noChangeAspect="1"/>
          </p:cNvPicPr>
          <p:nvPr/>
        </p:nvPicPr>
        <p:blipFill>
          <a:blip r:embed="rId1"/>
          <a:stretch>
            <a:fillRect/>
          </a:stretch>
        </p:blipFill>
        <p:spPr>
          <a:xfrm>
            <a:off x="9227185" y="1409065"/>
            <a:ext cx="2174875" cy="1584960"/>
          </a:xfrm>
          <a:prstGeom prst="rect">
            <a:avLst/>
          </a:prstGeom>
        </p:spPr>
      </p:pic>
      <p:pic>
        <p:nvPicPr>
          <p:cNvPr id="6" name="图片 5"/>
          <p:cNvPicPr>
            <a:picLocks noChangeAspect="1"/>
          </p:cNvPicPr>
          <p:nvPr/>
        </p:nvPicPr>
        <p:blipFill>
          <a:blip r:embed="rId2"/>
          <a:stretch>
            <a:fillRect/>
          </a:stretch>
        </p:blipFill>
        <p:spPr>
          <a:xfrm>
            <a:off x="9210040" y="3994150"/>
            <a:ext cx="2489200" cy="2021205"/>
          </a:xfrm>
          <a:prstGeom prst="rect">
            <a:avLst/>
          </a:prstGeom>
        </p:spPr>
      </p:pic>
      <p:sp>
        <p:nvSpPr>
          <p:cNvPr id="100" name="文本框 99"/>
          <p:cNvSpPr txBox="1"/>
          <p:nvPr/>
        </p:nvSpPr>
        <p:spPr>
          <a:xfrm>
            <a:off x="10023475" y="6016625"/>
            <a:ext cx="1078230" cy="368300"/>
          </a:xfrm>
          <a:prstGeom prst="rect">
            <a:avLst/>
          </a:prstGeom>
          <a:noFill/>
          <a:ln w="9525">
            <a:noFill/>
          </a:ln>
        </p:spPr>
        <p:txBody>
          <a:bodyPr wrap="square">
            <a:spAutoFit/>
          </a:bodyPr>
          <a:p>
            <a:pPr algn="ctr"/>
            <a:r>
              <a:rPr lang="zh-CN" sz="1800">
                <a:cs typeface="楷体_GB2312" charset="0"/>
              </a:rPr>
              <a:t>戊</a:t>
            </a:r>
            <a:endParaRPr lang="zh-CN" altLang="en-US" sz="1800"/>
          </a:p>
        </p:txBody>
      </p:sp>
      <p:sp>
        <p:nvSpPr>
          <p:cNvPr id="12" name="文本框 11"/>
          <p:cNvSpPr txBox="1"/>
          <p:nvPr/>
        </p:nvSpPr>
        <p:spPr>
          <a:xfrm>
            <a:off x="10095230" y="3101340"/>
            <a:ext cx="565150" cy="368300"/>
          </a:xfrm>
          <a:prstGeom prst="rect">
            <a:avLst/>
          </a:prstGeom>
          <a:noFill/>
        </p:spPr>
        <p:txBody>
          <a:bodyPr wrap="square" rtlCol="0" anchor="t">
            <a:spAutoFit/>
          </a:bodyPr>
          <a:p>
            <a:r>
              <a:rPr lang="zh-CN">
                <a:cs typeface="楷体_GB2312" charset="0"/>
                <a:sym typeface="+mn-ea"/>
              </a:rPr>
              <a:t>丁</a:t>
            </a:r>
            <a:endParaRPr lang="zh-CN" altLang="en-US"/>
          </a:p>
        </p:txBody>
      </p:sp>
      <p:sp>
        <p:nvSpPr>
          <p:cNvPr id="13" name="文本框 12"/>
          <p:cNvSpPr txBox="1"/>
          <p:nvPr/>
        </p:nvSpPr>
        <p:spPr>
          <a:xfrm>
            <a:off x="1071245" y="2529840"/>
            <a:ext cx="25209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滑片移至最右端</a:t>
            </a:r>
            <a:endParaRPr lang="zh-CN" altLang="en-US"/>
          </a:p>
        </p:txBody>
      </p:sp>
      <p:pic>
        <p:nvPicPr>
          <p:cNvPr id="14" name="图片 13"/>
          <p:cNvPicPr>
            <a:picLocks noChangeAspect="1"/>
          </p:cNvPicPr>
          <p:nvPr/>
        </p:nvPicPr>
        <p:blipFill>
          <a:blip r:embed="rId3"/>
          <a:srcRect r="85293" b="4663"/>
          <a:stretch>
            <a:fillRect/>
          </a:stretch>
        </p:blipFill>
        <p:spPr>
          <a:xfrm>
            <a:off x="2402205" y="2918460"/>
            <a:ext cx="741680" cy="727075"/>
          </a:xfrm>
          <a:prstGeom prst="rect">
            <a:avLst/>
          </a:prstGeom>
        </p:spPr>
      </p:pic>
      <p:sp>
        <p:nvSpPr>
          <p:cNvPr id="15" name="文本框 14"/>
          <p:cNvSpPr txBox="1"/>
          <p:nvPr/>
        </p:nvSpPr>
        <p:spPr>
          <a:xfrm>
            <a:off x="1129665" y="5256530"/>
            <a:ext cx="41509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闭合开关</a:t>
            </a:r>
            <a:r>
              <a:rPr lang="en-US" sz="2400">
                <a:solidFill>
                  <a:srgbClr val="FF0000"/>
                </a:solidFill>
                <a:latin typeface="Times New Roman" panose="02020603050405020304" pitchFamily="18" charset="0"/>
                <a:ea typeface="宋体" panose="02010600030101010101" pitchFamily="2" charset="-122"/>
              </a:rPr>
              <a:t>S</a:t>
            </a:r>
            <a:r>
              <a:rPr lang="zh-CN" sz="2400">
                <a:solidFill>
                  <a:srgbClr val="FF0000"/>
                </a:solidFill>
                <a:ea typeface="宋体" panose="02010600030101010101" pitchFamily="2" charset="-122"/>
              </a:rPr>
              <a:t>、</a:t>
            </a:r>
            <a:r>
              <a:rPr lang="en-US" sz="2400">
                <a:solidFill>
                  <a:srgbClr val="FF0000"/>
                </a:solidFill>
                <a:latin typeface="Times New Roman" panose="02020603050405020304" pitchFamily="18" charset="0"/>
                <a:ea typeface="宋体" panose="02010600030101010101" pitchFamily="2" charset="-122"/>
              </a:rPr>
              <a:t>S</a:t>
            </a:r>
            <a:r>
              <a:rPr lang="en-US" sz="2400" baseline="-250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断开开关</a:t>
            </a:r>
            <a:r>
              <a:rPr lang="en-US" sz="2400">
                <a:solidFill>
                  <a:srgbClr val="FF0000"/>
                </a:solidFill>
                <a:latin typeface="Times New Roman" panose="02020603050405020304" pitchFamily="18" charset="0"/>
                <a:ea typeface="宋体" panose="02010600030101010101" pitchFamily="2" charset="-122"/>
              </a:rPr>
              <a:t>S</a:t>
            </a:r>
            <a:r>
              <a:rPr lang="en-US" sz="2400" baseline="-250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a:t>
            </a:r>
            <a:endParaRPr lang="zh-CN" altLang="en-US"/>
          </a:p>
        </p:txBody>
      </p:sp>
      <p:pic>
        <p:nvPicPr>
          <p:cNvPr id="17" name="图片 16"/>
          <p:cNvPicPr>
            <a:picLocks noChangeAspect="1"/>
          </p:cNvPicPr>
          <p:nvPr/>
        </p:nvPicPr>
        <p:blipFill>
          <a:blip r:embed="rId4"/>
          <a:srcRect l="-1622" r="75578" b="665"/>
          <a:stretch>
            <a:fillRect/>
          </a:stretch>
        </p:blipFill>
        <p:spPr>
          <a:xfrm>
            <a:off x="2207895" y="5645150"/>
            <a:ext cx="1151890" cy="66421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995045" y="1125855"/>
            <a:ext cx="9739630" cy="622935"/>
            <a:chOff x="1566" y="1660"/>
            <a:chExt cx="15338" cy="981"/>
          </a:xfrm>
        </p:grpSpPr>
        <p:pic>
          <p:nvPicPr>
            <p:cNvPr id="4" name="图片 3" descr="QQ图片20190926151119"/>
            <p:cNvPicPr>
              <a:picLocks noChangeAspect="1"/>
            </p:cNvPicPr>
            <p:nvPr/>
          </p:nvPicPr>
          <p:blipFill>
            <a:blip r:embed="rId1"/>
            <a:stretch>
              <a:fillRect/>
            </a:stretch>
          </p:blipFill>
          <p:spPr>
            <a:xfrm>
              <a:off x="1566" y="1660"/>
              <a:ext cx="15338" cy="920"/>
            </a:xfrm>
            <a:prstGeom prst="rect">
              <a:avLst/>
            </a:prstGeom>
          </p:spPr>
        </p:pic>
        <p:sp>
          <p:nvSpPr>
            <p:cNvPr id="6" name="文本框 5"/>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8" name="文本框 7"/>
          <p:cNvSpPr txBox="1"/>
          <p:nvPr/>
        </p:nvSpPr>
        <p:spPr>
          <a:xfrm>
            <a:off x="8855710" y="5656580"/>
            <a:ext cx="1299210" cy="368300"/>
          </a:xfrm>
          <a:prstGeom prst="rect">
            <a:avLst/>
          </a:prstGeom>
          <a:noFill/>
          <a:ln w="9525">
            <a:noFill/>
          </a:ln>
        </p:spPr>
        <p:txBody>
          <a:bodyPr wrap="square">
            <a:spAutoFit/>
          </a:bodyPr>
          <a:p>
            <a:pPr algn="ctr"/>
            <a:r>
              <a:rPr lang="zh-CN" sz="1800">
                <a:latin typeface="Times New Roman" panose="02020603050405020304" pitchFamily="18" charset="0"/>
                <a:cs typeface="楷体_GB2312" charset="0"/>
              </a:rPr>
              <a:t>例</a:t>
            </a:r>
            <a:r>
              <a:rPr lang="en-US" altLang="zh-CN" sz="1800">
                <a:latin typeface="Times New Roman" panose="02020603050405020304" pitchFamily="18" charset="0"/>
                <a:cs typeface="楷体_GB2312" charset="0"/>
              </a:rPr>
              <a:t>2</a:t>
            </a:r>
            <a:r>
              <a:rPr lang="zh-CN" sz="1800">
                <a:latin typeface="Times New Roman" panose="02020603050405020304" pitchFamily="18" charset="0"/>
                <a:cs typeface="楷体_GB2312" charset="0"/>
              </a:rPr>
              <a:t>题图</a:t>
            </a:r>
            <a:endParaRPr lang="zh-CN" altLang="en-US" sz="1800">
              <a:latin typeface="Times New Roman" panose="02020603050405020304" pitchFamily="18" charset="0"/>
              <a:cs typeface="楷体_GB2312" charset="0"/>
            </a:endParaRPr>
          </a:p>
        </p:txBody>
      </p:sp>
      <p:pic>
        <p:nvPicPr>
          <p:cNvPr id="2" name="图片 1"/>
          <p:cNvPicPr>
            <a:picLocks noChangeAspect="1"/>
          </p:cNvPicPr>
          <p:nvPr/>
        </p:nvPicPr>
        <p:blipFill>
          <a:blip r:embed="rId2"/>
          <a:srcRect l="-43" t="-3473" r="-803" b="38313"/>
          <a:stretch>
            <a:fillRect/>
          </a:stretch>
        </p:blipFill>
        <p:spPr>
          <a:xfrm>
            <a:off x="7609840" y="2925445"/>
            <a:ext cx="3919220" cy="2103755"/>
          </a:xfrm>
          <a:prstGeom prst="rect">
            <a:avLst/>
          </a:prstGeom>
        </p:spPr>
      </p:pic>
      <p:sp>
        <p:nvSpPr>
          <p:cNvPr id="100" name="文本框 99"/>
          <p:cNvSpPr txBox="1"/>
          <p:nvPr/>
        </p:nvSpPr>
        <p:spPr>
          <a:xfrm>
            <a:off x="873760" y="2055495"/>
            <a:ext cx="6837680" cy="3969385"/>
          </a:xfrm>
          <a:prstGeom prst="rect">
            <a:avLst/>
          </a:prstGeom>
          <a:noFill/>
          <a:ln w="9525">
            <a:noFill/>
          </a:ln>
        </p:spPr>
        <p:txBody>
          <a:bodyPr wrap="square">
            <a:spAutoFit/>
          </a:bodyPr>
          <a:p>
            <a:pPr>
              <a:lnSpc>
                <a:spcPct val="150000"/>
              </a:lnSpc>
            </a:pPr>
            <a:r>
              <a:rPr lang="zh-CN" sz="2400">
                <a:latin typeface="Times New Roman" panose="02020603050405020304" pitchFamily="18" charset="0"/>
                <a:cs typeface="Times New Roman" panose="02020603050405020304" pitchFamily="18" charset="0"/>
              </a:rPr>
              <a:t>例</a:t>
            </a:r>
            <a:r>
              <a:rPr lang="en-US" sz="2400">
                <a:latin typeface="Times New Roman" panose="02020603050405020304" pitchFamily="18" charset="0"/>
                <a:cs typeface="Times New Roman" panose="02020603050405020304" pitchFamily="18" charset="0"/>
              </a:rPr>
              <a:t> 2</a:t>
            </a:r>
            <a:r>
              <a:rPr lang="zh-CN" sz="2400">
                <a:ea typeface="宋体" panose="02010600030101010101" pitchFamily="2" charset="-122"/>
              </a:rPr>
              <a:t>　小张同学在做</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测量小灯泡电阻</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的实验中</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所用器材如下：两节新干电池</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标有</a:t>
            </a:r>
            <a:r>
              <a:rPr lang="en-US" sz="2400">
                <a:latin typeface="Times New Roman" panose="02020603050405020304" pitchFamily="18" charset="0"/>
                <a:ea typeface="宋体" panose="02010600030101010101" pitchFamily="2" charset="-122"/>
              </a:rPr>
              <a:t>2.5 V</a:t>
            </a:r>
            <a:r>
              <a:rPr lang="zh-CN" sz="2400">
                <a:ea typeface="宋体" panose="02010600030101010101" pitchFamily="2" charset="-122"/>
              </a:rPr>
              <a:t>相同规格灯泡若干</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两个滑动变阻器</a:t>
            </a:r>
            <a:r>
              <a:rPr lang="en-US" sz="2400" i="1">
                <a:latin typeface="Times New Roman" panose="02020603050405020304" pitchFamily="18" charset="0"/>
                <a:cs typeface="Times New Roman" panose="02020603050405020304" pitchFamily="18" charset="0"/>
              </a:rPr>
              <a:t>R</a:t>
            </a:r>
            <a:r>
              <a:rPr lang="en-US" sz="2400" baseline="-25000">
                <a:latin typeface="Times New Roman" panose="02020603050405020304" pitchFamily="18" charset="0"/>
                <a:cs typeface="Times New Roman" panose="02020603050405020304" pitchFamily="18" charset="0"/>
              </a:rPr>
              <a:t>1</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10 </a:t>
            </a:r>
            <a:r>
              <a:rPr lang="en-US" sz="2400">
                <a:latin typeface="Times New Roman" panose="02020603050405020304" pitchFamily="18" charset="0"/>
              </a:rPr>
              <a:t>Ω</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1 A</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R</a:t>
            </a:r>
            <a:r>
              <a:rPr lang="en-US" sz="2400" baseline="-25000">
                <a:latin typeface="Times New Roman" panose="02020603050405020304" pitchFamily="18" charset="0"/>
                <a:cs typeface="Times New Roman" panose="02020603050405020304" pitchFamily="18" charset="0"/>
              </a:rPr>
              <a:t>2</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20 </a:t>
            </a:r>
            <a:r>
              <a:rPr lang="en-US" sz="2400">
                <a:latin typeface="Times New Roman" panose="02020603050405020304" pitchFamily="18" charset="0"/>
              </a:rPr>
              <a:t>Ω</a:t>
            </a:r>
            <a:r>
              <a:rPr lang="zh-CN" sz="2400">
                <a:ea typeface="宋体" panose="02010600030101010101" pitchFamily="2" charset="-122"/>
              </a:rPr>
              <a:t>　</a:t>
            </a:r>
            <a:r>
              <a:rPr lang="en-US" sz="2400">
                <a:latin typeface="Times New Roman" panose="02020603050405020304" pitchFamily="18" charset="0"/>
                <a:cs typeface="Times New Roman" panose="02020603050405020304" pitchFamily="18" charset="0"/>
              </a:rPr>
              <a:t>2 A</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开关、导线若干．</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请你根据图甲</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用笔画线代替导线</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将图乙中的电路图连接完整</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要求：滑动变阻器滑片</a:t>
            </a:r>
            <a:r>
              <a:rPr lang="en-US" sz="2400" i="1">
                <a:latin typeface="Times New Roman" panose="02020603050405020304" pitchFamily="18" charset="0"/>
                <a:cs typeface="Times New Roman" panose="02020603050405020304" pitchFamily="18" charset="0"/>
              </a:rPr>
              <a:t>P</a:t>
            </a:r>
            <a:r>
              <a:rPr lang="zh-CN" sz="2400">
                <a:ea typeface="宋体" panose="02010600030101010101" pitchFamily="2" charset="-122"/>
              </a:rPr>
              <a:t>向右移动时灯泡变亮</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且导线不交叉</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a:p>
        </p:txBody>
      </p:sp>
      <p:sp>
        <p:nvSpPr>
          <p:cNvPr id="3" name="任意多边形 2"/>
          <p:cNvSpPr/>
          <p:nvPr/>
        </p:nvSpPr>
        <p:spPr>
          <a:xfrm>
            <a:off x="9500870" y="4072890"/>
            <a:ext cx="475615" cy="415925"/>
          </a:xfrm>
          <a:custGeom>
            <a:avLst/>
            <a:gdLst>
              <a:gd name="connisteX0" fmla="*/ 208726 w 475426"/>
              <a:gd name="connsiteY0" fmla="*/ 0 h 416205"/>
              <a:gd name="connisteX1" fmla="*/ 67121 w 475426"/>
              <a:gd name="connsiteY1" fmla="*/ 235585 h 416205"/>
              <a:gd name="connisteX2" fmla="*/ 36006 w 475426"/>
              <a:gd name="connsiteY2" fmla="*/ 407670 h 416205"/>
              <a:gd name="connisteX3" fmla="*/ 475426 w 475426"/>
              <a:gd name="connsiteY3" fmla="*/ 392430 h 416205"/>
              <a:gd name="connisteX4" fmla="*/ 1259651 w 475426"/>
              <a:gd name="connsiteY4" fmla="*/ 502285 h 416205"/>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475426" h="416205">
                <a:moveTo>
                  <a:pt x="208726" y="0"/>
                </a:moveTo>
                <a:cubicBezTo>
                  <a:pt x="180786" y="43815"/>
                  <a:pt x="101411" y="154305"/>
                  <a:pt x="67121" y="235585"/>
                </a:cubicBezTo>
                <a:cubicBezTo>
                  <a:pt x="32831" y="316865"/>
                  <a:pt x="-45909" y="376555"/>
                  <a:pt x="36006" y="407670"/>
                </a:cubicBezTo>
                <a:cubicBezTo>
                  <a:pt x="117921" y="438785"/>
                  <a:pt x="230951" y="373380"/>
                  <a:pt x="475426" y="39243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33400" y="1027430"/>
            <a:ext cx="10882630"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闭合开关前</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应将滑片</a:t>
            </a:r>
            <a:r>
              <a:rPr lang="en-US" sz="2400" i="1">
                <a:latin typeface="Times New Roman" panose="02020603050405020304" pitchFamily="18" charset="0"/>
                <a:cs typeface="Times New Roman" panose="02020603050405020304" pitchFamily="18" charset="0"/>
              </a:rPr>
              <a:t>P</a:t>
            </a:r>
            <a:r>
              <a:rPr lang="zh-CN" sz="2400">
                <a:ea typeface="宋体" panose="02010600030101010101" pitchFamily="2" charset="-122"/>
              </a:rPr>
              <a:t>置于</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cs typeface="Times New Roman" panose="02020603050405020304" pitchFamily="18" charset="0"/>
              </a:rPr>
              <a:t>A</a:t>
            </a:r>
            <a:r>
              <a:rPr lang="en-US" sz="2400">
                <a:latin typeface="Times New Roman" panose="02020603050405020304" pitchFamily="18" charset="0"/>
                <a:cs typeface="Times New Roman" panose="02020603050405020304" pitchFamily="18" charset="0"/>
              </a:rPr>
              <a:t>”</a:t>
            </a:r>
            <a:r>
              <a:rPr lang="zh-CN" sz="2400">
                <a:ea typeface="宋体" panose="02010600030101010101" pitchFamily="2" charset="-122"/>
              </a:rPr>
              <a:t>或</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cs typeface="Times New Roman" panose="02020603050405020304" pitchFamily="18" charset="0"/>
              </a:rPr>
              <a:t>B</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端；闭合开关</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移动滑片</a:t>
            </a:r>
            <a:r>
              <a:rPr lang="en-US" sz="2400" i="1">
                <a:latin typeface="Times New Roman" panose="02020603050405020304" pitchFamily="18" charset="0"/>
                <a:cs typeface="Times New Roman" panose="02020603050405020304" pitchFamily="18" charset="0"/>
              </a:rPr>
              <a:t>P</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依次测得</a:t>
            </a:r>
            <a:r>
              <a:rPr lang="en-US" sz="2400">
                <a:latin typeface="Times New Roman" panose="02020603050405020304" pitchFamily="18" charset="0"/>
                <a:ea typeface="宋体" panose="02010600030101010101" pitchFamily="2" charset="-122"/>
              </a:rPr>
              <a:t> 6 </a:t>
            </a:r>
            <a:r>
              <a:rPr lang="zh-CN" sz="2400">
                <a:ea typeface="宋体" panose="02010600030101010101" pitchFamily="2" charset="-122"/>
              </a:rPr>
              <a:t>组数据</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如表所示．其中第</a:t>
            </a:r>
            <a:r>
              <a:rPr lang="en-US" sz="2400">
                <a:latin typeface="Times New Roman" panose="02020603050405020304" pitchFamily="18" charset="0"/>
                <a:ea typeface="宋体" panose="02010600030101010101" pitchFamily="2" charset="-122"/>
              </a:rPr>
              <a:t> 2 </a:t>
            </a:r>
            <a:r>
              <a:rPr lang="zh-CN" sz="2400">
                <a:ea typeface="宋体" panose="02010600030101010101" pitchFamily="2" charset="-122"/>
              </a:rPr>
              <a:t>次实验时电流表表盘如图丙</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此时电路中的电流为</a:t>
            </a:r>
            <a:r>
              <a:rPr lang="en-US" sz="2400">
                <a:latin typeface="Times New Roman" panose="02020603050405020304" pitchFamily="18" charset="0"/>
                <a:ea typeface="宋体" panose="02010600030101010101" pitchFamily="2" charset="-122"/>
              </a:rPr>
              <a:t>________A.(3)</a:t>
            </a:r>
            <a:r>
              <a:rPr lang="zh-CN" sz="2400">
                <a:ea typeface="宋体" panose="02010600030101010101" pitchFamily="2" charset="-122"/>
              </a:rPr>
              <a:t>第</a:t>
            </a:r>
            <a:r>
              <a:rPr lang="en-US" sz="2400">
                <a:latin typeface="Times New Roman" panose="02020603050405020304" pitchFamily="18" charset="0"/>
                <a:ea typeface="宋体" panose="02010600030101010101" pitchFamily="2" charset="-122"/>
              </a:rPr>
              <a:t>4</a:t>
            </a:r>
            <a:r>
              <a:rPr lang="zh-CN" sz="2400">
                <a:ea typeface="宋体" panose="02010600030101010101" pitchFamily="2" charset="-122"/>
              </a:rPr>
              <a:t>次实验时灯泡电阻值为</a:t>
            </a:r>
            <a:r>
              <a:rPr lang="en-US" sz="2400">
                <a:latin typeface="Times New Roman" panose="02020603050405020304" pitchFamily="18" charset="0"/>
                <a:ea typeface="宋体" panose="02010600030101010101" pitchFamily="2" charset="-122"/>
              </a:rPr>
              <a:t>________Ω.</a:t>
            </a:r>
            <a:endParaRPr lang="en-US" sz="2400">
              <a:latin typeface="Times New Roman" panose="02020603050405020304" pitchFamily="18" charset="0"/>
              <a:ea typeface="宋体" panose="02010600030101010101" pitchFamily="2" charset="-122"/>
            </a:endParaRPr>
          </a:p>
          <a:p>
            <a:pPr>
              <a:lnSpc>
                <a:spcPct val="150000"/>
              </a:lnSpc>
            </a:pPr>
            <a:r>
              <a:rPr lang="zh-CN" sz="2400">
                <a:ea typeface="宋体" panose="02010600030101010101" pitchFamily="2" charset="-122"/>
              </a:rPr>
              <a:t>由表中数据可知</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小张选用的滑动变阻器应是</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cs typeface="Times New Roman" panose="02020603050405020304" pitchFamily="18" charset="0"/>
              </a:rPr>
              <a:t>R</a:t>
            </a:r>
            <a:r>
              <a:rPr lang="en-US" sz="2400" baseline="-25000">
                <a:latin typeface="Times New Roman" panose="02020603050405020304" pitchFamily="18" charset="0"/>
                <a:cs typeface="Times New Roman" panose="02020603050405020304" pitchFamily="18" charset="0"/>
              </a:rPr>
              <a:t>1</a:t>
            </a:r>
            <a:r>
              <a:rPr lang="en-US" sz="2400">
                <a:latin typeface="Times New Roman" panose="02020603050405020304" pitchFamily="18" charset="0"/>
                <a:cs typeface="Times New Roman" panose="02020603050405020304" pitchFamily="18" charset="0"/>
              </a:rPr>
              <a:t>”</a:t>
            </a:r>
            <a:r>
              <a:rPr lang="zh-CN" sz="2400">
                <a:ea typeface="宋体" panose="02010600030101010101" pitchFamily="2" charset="-122"/>
              </a:rPr>
              <a:t>或</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cs typeface="Times New Roman" panose="02020603050405020304" pitchFamily="18" charset="0"/>
              </a:rPr>
              <a:t>R</a:t>
            </a:r>
            <a:r>
              <a:rPr lang="en-US" sz="2400" baseline="-25000">
                <a:latin typeface="Times New Roman" panose="02020603050405020304" pitchFamily="18" charset="0"/>
                <a:cs typeface="Times New Roman" panose="02020603050405020304" pitchFamily="18" charset="0"/>
              </a:rPr>
              <a:t>2</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ea typeface="宋体" panose="02010600030101010101" pitchFamily="2" charset="-122"/>
              </a:rPr>
              <a:t>.</a:t>
            </a:r>
            <a:endParaRPr lang="zh-CN" altLang="en-US"/>
          </a:p>
        </p:txBody>
      </p:sp>
      <p:graphicFrame>
        <p:nvGraphicFramePr>
          <p:cNvPr id="2" name="表格 1"/>
          <p:cNvGraphicFramePr/>
          <p:nvPr>
            <p:custDataLst>
              <p:tags r:id="rId1"/>
            </p:custDataLst>
          </p:nvPr>
        </p:nvGraphicFramePr>
        <p:xfrm>
          <a:off x="680085" y="4088130"/>
          <a:ext cx="8414385" cy="1861185"/>
        </p:xfrm>
        <a:graphic>
          <a:graphicData uri="http://schemas.openxmlformats.org/drawingml/2006/table">
            <a:tbl>
              <a:tblPr firstRow="1" bandRow="1">
                <a:tableStyleId>{5940675A-B579-460E-94D1-54222C63F5DA}</a:tableStyleId>
              </a:tblPr>
              <a:tblGrid>
                <a:gridCol w="1920240"/>
                <a:gridCol w="1082040"/>
                <a:gridCol w="1082675"/>
                <a:gridCol w="1082040"/>
                <a:gridCol w="1082675"/>
                <a:gridCol w="1082040"/>
                <a:gridCol w="1082675"/>
              </a:tblGrid>
              <a:tr h="631825">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实验次数</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1</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3</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4</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5</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6</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22935">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电压 </a:t>
                      </a:r>
                      <a:r>
                        <a:rPr lang="en-US" sz="2400" b="0" i="1">
                          <a:latin typeface="Times New Roman" panose="02020603050405020304" pitchFamily="18" charset="0"/>
                          <a:ea typeface="黑体" panose="02010609060101010101" pitchFamily="49" charset="-122"/>
                          <a:cs typeface="Times New Roman" panose="02020603050405020304" pitchFamily="18" charset="0"/>
                        </a:rPr>
                        <a:t>U</a:t>
                      </a:r>
                      <a:r>
                        <a:rPr lang="en-US" sz="2400" b="0">
                          <a:latin typeface="Times New Roman" panose="02020603050405020304" pitchFamily="18" charset="0"/>
                          <a:ea typeface="黑体" panose="02010609060101010101" pitchFamily="49" charset="-122"/>
                          <a:cs typeface="Times New Roman" panose="02020603050405020304" pitchFamily="18" charset="0"/>
                        </a:rPr>
                        <a:t>/V</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0.5</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1.0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1.5</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2.0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2.5</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2.8</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06425">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电流 </a:t>
                      </a:r>
                      <a:r>
                        <a:rPr lang="en-US" sz="2400" b="0" i="1">
                          <a:latin typeface="Times New Roman" panose="02020603050405020304" pitchFamily="18" charset="0"/>
                          <a:ea typeface="黑体" panose="02010609060101010101" pitchFamily="49" charset="-122"/>
                          <a:cs typeface="Times New Roman" panose="02020603050405020304" pitchFamily="18" charset="0"/>
                        </a:rPr>
                        <a:t>I</a:t>
                      </a:r>
                      <a:r>
                        <a:rPr lang="en-US" sz="2400" b="0">
                          <a:latin typeface="Times New Roman" panose="02020603050405020304" pitchFamily="18" charset="0"/>
                          <a:ea typeface="黑体" panose="02010609060101010101" pitchFamily="49" charset="-122"/>
                          <a:cs typeface="Times New Roman" panose="02020603050405020304" pitchFamily="18" charset="0"/>
                        </a:rPr>
                        <a:t>/A</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0.16</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0.22</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0.25</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0.28</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0.29</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5057775" y="1192530"/>
            <a:ext cx="902335"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A</a:t>
            </a:r>
            <a:endParaRPr lang="zh-CN" altLang="en-US"/>
          </a:p>
        </p:txBody>
      </p:sp>
      <p:sp>
        <p:nvSpPr>
          <p:cNvPr id="4" name="文本框 3"/>
          <p:cNvSpPr txBox="1"/>
          <p:nvPr/>
        </p:nvSpPr>
        <p:spPr>
          <a:xfrm>
            <a:off x="3434715" y="2227580"/>
            <a:ext cx="85153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0.2</a:t>
            </a:r>
            <a:endParaRPr lang="zh-CN" altLang="en-US"/>
          </a:p>
        </p:txBody>
      </p:sp>
      <p:sp>
        <p:nvSpPr>
          <p:cNvPr id="5" name="文本框 4"/>
          <p:cNvSpPr txBox="1"/>
          <p:nvPr/>
        </p:nvSpPr>
        <p:spPr>
          <a:xfrm>
            <a:off x="4843145" y="2792095"/>
            <a:ext cx="65341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8</a:t>
            </a:r>
            <a:endParaRPr lang="zh-CN" altLang="en-US"/>
          </a:p>
        </p:txBody>
      </p:sp>
      <p:sp>
        <p:nvSpPr>
          <p:cNvPr id="6" name="文本框 5"/>
          <p:cNvSpPr txBox="1"/>
          <p:nvPr/>
        </p:nvSpPr>
        <p:spPr>
          <a:xfrm>
            <a:off x="7206615" y="3342005"/>
            <a:ext cx="530860"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R</a:t>
            </a:r>
            <a:r>
              <a:rPr lang="en-US" sz="2400" baseline="-250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endParaRPr lang="zh-CN" altLang="en-US"/>
          </a:p>
        </p:txBody>
      </p:sp>
      <p:pic>
        <p:nvPicPr>
          <p:cNvPr id="7" name="图片 6"/>
          <p:cNvPicPr>
            <a:picLocks noChangeAspect="1"/>
          </p:cNvPicPr>
          <p:nvPr/>
        </p:nvPicPr>
        <p:blipFill>
          <a:blip r:embed="rId2"/>
          <a:srcRect l="24561" t="58736" r="36082" b="-183"/>
          <a:stretch>
            <a:fillRect/>
          </a:stretch>
        </p:blipFill>
        <p:spPr>
          <a:xfrm>
            <a:off x="9579610" y="4066540"/>
            <a:ext cx="2022475" cy="176974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61975" y="1010285"/>
            <a:ext cx="11167110"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(4)</a:t>
            </a:r>
            <a:r>
              <a:rPr lang="zh-CN" sz="2400">
                <a:ea typeface="宋体" panose="02010600030101010101" pitchFamily="2" charset="-122"/>
              </a:rPr>
              <a:t>小张将这</a:t>
            </a:r>
            <a:r>
              <a:rPr lang="en-US" sz="2400">
                <a:latin typeface="Times New Roman" panose="02020603050405020304" pitchFamily="18" charset="0"/>
                <a:ea typeface="宋体" panose="02010600030101010101" pitchFamily="2" charset="-122"/>
              </a:rPr>
              <a:t>6</a:t>
            </a:r>
            <a:r>
              <a:rPr lang="zh-CN" sz="2400">
                <a:ea typeface="宋体" panose="02010600030101010101" pitchFamily="2" charset="-122"/>
              </a:rPr>
              <a:t>组数据算得的电阻值取平均值作为小灯泡的电阻</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这种数据处理方式是</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合理</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不合理</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的．</a:t>
            </a:r>
            <a:endParaRPr lang="zh-CN" sz="2400">
              <a:ea typeface="宋体" panose="02010600030101010101" pitchFamily="2" charset="-122"/>
            </a:endParaRPr>
          </a:p>
          <a:p>
            <a:pPr>
              <a:lnSpc>
                <a:spcPct val="150000"/>
              </a:lnSpc>
            </a:pP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(5)</a:t>
            </a:r>
            <a:r>
              <a:rPr lang="zh-CN" sz="2400">
                <a:ea typeface="宋体" panose="02010600030101010101" pitchFamily="2" charset="-122"/>
              </a:rPr>
              <a:t>小芳在实验中将电压表接在了小灯泡和电流表的两端</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若考虑电流表内阻</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则所测小灯泡电阻相比真实值</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偏大</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偏小</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rPr>
              <a:t>．</a:t>
            </a:r>
            <a:r>
              <a:rPr lang="en-US" sz="2400">
                <a:latin typeface="Times New Roman" panose="02020603050405020304" pitchFamily="18" charset="0"/>
                <a:ea typeface="宋体" panose="02010600030101010101" pitchFamily="2" charset="-122"/>
              </a:rPr>
              <a:t>(6)</a:t>
            </a:r>
            <a:r>
              <a:rPr lang="zh-CN" sz="2400">
                <a:ea typeface="宋体" panose="02010600030101010101" pitchFamily="2" charset="-122"/>
              </a:rPr>
              <a:t>在某次测量中</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调节滑动变阻器滑片到某一位置</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电压表示数为</a:t>
            </a:r>
            <a:r>
              <a:rPr lang="en-US" sz="2400">
                <a:latin typeface="Times New Roman" panose="02020603050405020304" pitchFamily="18" charset="0"/>
                <a:ea typeface="宋体" panose="02010600030101010101" pitchFamily="2" charset="-122"/>
              </a:rPr>
              <a:t>2.2 V</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要测小灯泡正常发光时的电阻</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应将滑片适当地向</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cs typeface="Times New Roman" panose="02020603050405020304" pitchFamily="18" charset="0"/>
              </a:rPr>
              <a:t>A</a:t>
            </a:r>
            <a:r>
              <a:rPr lang="en-US" sz="2400">
                <a:latin typeface="Times New Roman" panose="02020603050405020304" pitchFamily="18" charset="0"/>
                <a:cs typeface="Times New Roman" panose="02020603050405020304" pitchFamily="18" charset="0"/>
              </a:rPr>
              <a:t>”</a:t>
            </a:r>
            <a:r>
              <a:rPr lang="zh-CN" sz="2400">
                <a:ea typeface="宋体" panose="02010600030101010101" pitchFamily="2" charset="-122"/>
              </a:rPr>
              <a:t>或</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cs typeface="Times New Roman" panose="02020603050405020304" pitchFamily="18" charset="0"/>
              </a:rPr>
              <a:t>B</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端移动</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同时眼睛应观察</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示数．</a:t>
            </a:r>
            <a:endParaRPr lang="zh-CN" altLang="en-US"/>
          </a:p>
        </p:txBody>
      </p:sp>
      <p:grpSp>
        <p:nvGrpSpPr>
          <p:cNvPr id="5" name="组合 4"/>
          <p:cNvGrpSpPr/>
          <p:nvPr/>
        </p:nvGrpSpPr>
        <p:grpSpPr>
          <a:xfrm>
            <a:off x="694055" y="2502535"/>
            <a:ext cx="1838960" cy="474345"/>
            <a:chOff x="1318" y="2359"/>
            <a:chExt cx="2896" cy="747"/>
          </a:xfrm>
        </p:grpSpPr>
        <p:pic>
          <p:nvPicPr>
            <p:cNvPr id="3" name="图片 2"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补充设问</a:t>
              </a:r>
              <a:endParaRPr lang="zh-CN" altLang="en-US" sz="2400" b="1">
                <a:latin typeface="黑体" panose="02010609060101010101" pitchFamily="49" charset="-122"/>
                <a:ea typeface="黑体" panose="02010609060101010101" pitchFamily="49" charset="-122"/>
              </a:endParaRPr>
            </a:p>
          </p:txBody>
        </p:sp>
      </p:grpSp>
      <p:sp>
        <p:nvSpPr>
          <p:cNvPr id="6" name="文本框 5"/>
          <p:cNvSpPr txBox="1"/>
          <p:nvPr/>
        </p:nvSpPr>
        <p:spPr>
          <a:xfrm>
            <a:off x="1049655" y="1696720"/>
            <a:ext cx="11703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不合理</a:t>
            </a:r>
            <a:endParaRPr lang="zh-CN" altLang="en-US"/>
          </a:p>
        </p:txBody>
      </p:sp>
      <p:sp>
        <p:nvSpPr>
          <p:cNvPr id="7" name="文本框 6"/>
          <p:cNvSpPr txBox="1"/>
          <p:nvPr/>
        </p:nvSpPr>
        <p:spPr>
          <a:xfrm>
            <a:off x="4491990" y="3900170"/>
            <a:ext cx="9353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偏大</a:t>
            </a:r>
            <a:endParaRPr lang="zh-CN" altLang="en-US"/>
          </a:p>
        </p:txBody>
      </p:sp>
      <p:sp>
        <p:nvSpPr>
          <p:cNvPr id="8" name="文本框 7"/>
          <p:cNvSpPr txBox="1"/>
          <p:nvPr/>
        </p:nvSpPr>
        <p:spPr>
          <a:xfrm>
            <a:off x="6828155" y="4982210"/>
            <a:ext cx="813435"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zh-CN" altLang="en-US"/>
          </a:p>
        </p:txBody>
      </p:sp>
      <p:sp>
        <p:nvSpPr>
          <p:cNvPr id="9" name="文本框 8"/>
          <p:cNvSpPr txBox="1"/>
          <p:nvPr/>
        </p:nvSpPr>
        <p:spPr>
          <a:xfrm>
            <a:off x="2245995" y="5514340"/>
            <a:ext cx="12090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电压表</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61365" y="710565"/>
            <a:ext cx="10429240" cy="56311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(7)</a:t>
            </a:r>
            <a:r>
              <a:rPr lang="zh-CN" sz="2400">
                <a:latin typeface="Times New Roman" panose="02020603050405020304" pitchFamily="18" charset="0"/>
                <a:ea typeface="宋体" panose="02010600030101010101" pitchFamily="2" charset="-122"/>
                <a:cs typeface="Times New Roman" panose="02020603050405020304" pitchFamily="18" charset="0"/>
              </a:rPr>
              <a:t>分析表中实验数据，发现随着电压增大，小灯泡电阻</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变大</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变小</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，原因是</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(8)</a:t>
            </a:r>
            <a:r>
              <a:rPr lang="zh-CN" sz="2400">
                <a:latin typeface="Times New Roman" panose="02020603050405020304" pitchFamily="18" charset="0"/>
                <a:ea typeface="宋体" panose="02010600030101010101" pitchFamily="2" charset="-122"/>
                <a:cs typeface="Times New Roman" panose="02020603050405020304" pitchFamily="18" charset="0"/>
              </a:rPr>
              <a:t>查阅有关资料后得知，电压表工作时，其内部有微弱电流通过．据此分析，所测量的小灯泡正常发光时的电阻</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偏大</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偏小</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(9)</a:t>
            </a:r>
            <a:r>
              <a:rPr lang="zh-CN" sz="2400">
                <a:latin typeface="Times New Roman" panose="02020603050405020304" pitchFamily="18" charset="0"/>
                <a:ea typeface="宋体" panose="02010600030101010101" pitchFamily="2" charset="-122"/>
                <a:cs typeface="Times New Roman" panose="02020603050405020304" pitchFamily="18" charset="0"/>
              </a:rPr>
              <a:t>实验中不用电流表，添加一个阻值为</a:t>
            </a:r>
            <a:r>
              <a:rPr lang="en-US" sz="2400" i="1">
                <a:latin typeface="Times New Roman" panose="02020603050405020304" pitchFamily="18" charset="0"/>
                <a:ea typeface="宋体" panose="02010600030101010101" pitchFamily="2" charset="-122"/>
                <a:cs typeface="Times New Roman" panose="02020603050405020304" pitchFamily="18" charset="0"/>
              </a:rPr>
              <a:t>R</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0</a:t>
            </a:r>
            <a:r>
              <a:rPr lang="zh-CN" sz="2400">
                <a:latin typeface="Times New Roman" panose="02020603050405020304" pitchFamily="18" charset="0"/>
                <a:ea typeface="宋体" panose="02010600030101010101" pitchFamily="2" charset="-122"/>
                <a:cs typeface="Times New Roman" panose="02020603050405020304" pitchFamily="18" charset="0"/>
              </a:rPr>
              <a:t>的定值电阻，利用图丁所示电路也能测出额定电压为</a:t>
            </a:r>
            <a:r>
              <a:rPr lang="en-US" sz="2400" i="1">
                <a:latin typeface="Times New Roman" panose="02020603050405020304" pitchFamily="18" charset="0"/>
                <a:ea typeface="宋体" panose="02010600030101010101" pitchFamily="2" charset="-122"/>
                <a:cs typeface="Times New Roman" panose="02020603050405020304" pitchFamily="18" charset="0"/>
              </a:rPr>
              <a:t>U</a:t>
            </a:r>
            <a:r>
              <a:rPr lang="zh-CN" sz="2400" baseline="-25000">
                <a:latin typeface="Times New Roman" panose="02020603050405020304" pitchFamily="18" charset="0"/>
                <a:ea typeface="宋体" panose="02010600030101010101" pitchFamily="2" charset="-122"/>
                <a:cs typeface="Times New Roman" panose="02020603050405020304" pitchFamily="18" charset="0"/>
              </a:rPr>
              <a:t>额</a:t>
            </a:r>
            <a:r>
              <a:rPr lang="zh-CN" sz="2400">
                <a:latin typeface="Times New Roman" panose="02020603050405020304" pitchFamily="18" charset="0"/>
                <a:ea typeface="宋体" panose="02010600030101010101" pitchFamily="2" charset="-122"/>
                <a:cs typeface="Times New Roman" panose="02020603050405020304" pitchFamily="18" charset="0"/>
              </a:rPr>
              <a:t>的小灯泡正常发光时的电阻．请将实验步骤补充完整</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①闭合 S、S</a:t>
            </a:r>
            <a:r>
              <a:rPr lang="zh-CN" sz="240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，移动滑动变阻器滑片， 使电压表的示数为</a:t>
            </a:r>
            <a:r>
              <a:rPr lang="en-US" sz="2400" i="1">
                <a:latin typeface="Times New Roman" panose="02020603050405020304" pitchFamily="18" charset="0"/>
                <a:cs typeface="Times New Roman" panose="02020603050405020304" pitchFamily="18" charset="0"/>
                <a:sym typeface="+mn-ea"/>
              </a:rPr>
              <a:t>U</a:t>
            </a:r>
            <a:r>
              <a:rPr lang="zh-CN" sz="2400" baseline="-25000">
                <a:latin typeface="Times New Roman" panose="02020603050405020304" pitchFamily="18" charset="0"/>
                <a:cs typeface="Times New Roman" panose="02020603050405020304" pitchFamily="18" charset="0"/>
                <a:sym typeface="+mn-ea"/>
              </a:rPr>
              <a:t>额</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②断开</a:t>
            </a:r>
            <a:r>
              <a:rPr lang="zh-CN" sz="2400">
                <a:latin typeface="Times New Roman" panose="02020603050405020304" pitchFamily="18" charset="0"/>
                <a:cs typeface="Times New Roman" panose="02020603050405020304" pitchFamily="18" charset="0"/>
                <a:sym typeface="+mn-ea"/>
              </a:rPr>
              <a:t>S</a:t>
            </a:r>
            <a:r>
              <a:rPr lang="zh-CN" sz="2400" baseline="-25000">
                <a:latin typeface="Times New Roman" panose="02020603050405020304" pitchFamily="18" charset="0"/>
                <a:cs typeface="Times New Roman" panose="02020603050405020304" pitchFamily="18" charset="0"/>
                <a:sym typeface="+mn-ea"/>
              </a:rPr>
              <a:t>1</a:t>
            </a:r>
            <a:r>
              <a:rPr lang="zh-CN" sz="2400">
                <a:latin typeface="Times New Roman" panose="02020603050405020304" pitchFamily="18" charset="0"/>
                <a:ea typeface="宋体" panose="02010600030101010101" pitchFamily="2" charset="-122"/>
                <a:cs typeface="Times New Roman" panose="02020603050405020304" pitchFamily="18" charset="0"/>
              </a:rPr>
              <a:t>，闭合 </a:t>
            </a:r>
            <a:r>
              <a:rPr lang="zh-CN" sz="2400">
                <a:latin typeface="Times New Roman" panose="02020603050405020304" pitchFamily="18" charset="0"/>
                <a:cs typeface="Times New Roman" panose="02020603050405020304" pitchFamily="18" charset="0"/>
                <a:sym typeface="+mn-ea"/>
              </a:rPr>
              <a:t>S</a:t>
            </a:r>
            <a:r>
              <a:rPr lang="en-US" altLang="zh-CN" sz="2400" baseline="-25000">
                <a:latin typeface="Times New Roman" panose="02020603050405020304" pitchFamily="18" charset="0"/>
                <a:cs typeface="Times New Roman" panose="02020603050405020304" pitchFamily="18" charset="0"/>
                <a:sym typeface="+mn-ea"/>
              </a:rPr>
              <a:t>2</a:t>
            </a:r>
            <a:r>
              <a:rPr lang="zh-CN" sz="2400">
                <a:latin typeface="Times New Roman" panose="02020603050405020304" pitchFamily="18" charset="0"/>
                <a:ea typeface="宋体" panose="02010600030101010101" pitchFamily="2" charset="-122"/>
                <a:cs typeface="Times New Roman" panose="02020603050405020304" pitchFamily="18" charset="0"/>
              </a:rPr>
              <a:t>，保持滑片的位置不动，读出电压表的示数</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为</a:t>
            </a:r>
            <a:r>
              <a:rPr lang="en-US" sz="2400" i="1">
                <a:latin typeface="Times New Roman" panose="02020603050405020304" pitchFamily="18" charset="0"/>
                <a:cs typeface="Times New Roman" panose="02020603050405020304" pitchFamily="18" charset="0"/>
                <a:sym typeface="+mn-ea"/>
              </a:rPr>
              <a:t>U</a:t>
            </a:r>
            <a:r>
              <a:rPr lang="en-US" altLang="zh-CN" sz="2400" baseline="-25000">
                <a:latin typeface="Times New Roman" panose="02020603050405020304" pitchFamily="18" charset="0"/>
                <a:cs typeface="Times New Roman" panose="02020603050405020304" pitchFamily="18" charset="0"/>
                <a:sym typeface="+mn-ea"/>
              </a:rPr>
              <a:t>1</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③小灯泡正常发光的电阻</a:t>
            </a:r>
            <a:r>
              <a:rPr lang="zh-CN" sz="2400" i="1">
                <a:latin typeface="Times New Roman" panose="02020603050405020304" pitchFamily="18" charset="0"/>
                <a:ea typeface="宋体" panose="02010600030101010101" pitchFamily="2" charset="-122"/>
                <a:cs typeface="Times New Roman" panose="02020603050405020304" pitchFamily="18" charset="0"/>
              </a:rPr>
              <a:t>R</a:t>
            </a:r>
            <a:r>
              <a:rPr lang="zh-CN" sz="2400" baseline="-25000">
                <a:latin typeface="Times New Roman" panose="02020603050405020304" pitchFamily="18" charset="0"/>
                <a:ea typeface="宋体" panose="02010600030101010101" pitchFamily="2" charset="-122"/>
                <a:cs typeface="Times New Roman" panose="02020603050405020304" pitchFamily="18" charset="0"/>
              </a:rPr>
              <a:t>L</a:t>
            </a:r>
            <a:r>
              <a:rPr lang="zh-CN" sz="2400">
                <a:latin typeface="Times New Roman" panose="02020603050405020304" pitchFamily="18" charset="0"/>
                <a:ea typeface="宋体" panose="02010600030101010101" pitchFamily="2" charset="-122"/>
                <a:cs typeface="Times New Roman" panose="02020603050405020304" pitchFamily="18" charset="0"/>
              </a:rPr>
              <a:t>＝_</a:t>
            </a:r>
            <a:r>
              <a:rPr lang="en-US" altLang="zh-CN" sz="2400">
                <a:latin typeface="Times New Roman" panose="02020603050405020304" pitchFamily="18" charset="0"/>
                <a:ea typeface="宋体" panose="02010600030101010101" pitchFamily="2" charset="-122"/>
                <a:cs typeface="Times New Roman" panose="02020603050405020304" pitchFamily="18" charset="0"/>
              </a:rPr>
              <a:t>_</a:t>
            </a:r>
            <a:r>
              <a:rPr lang="zh-CN" sz="2400">
                <a:latin typeface="Times New Roman" panose="02020603050405020304" pitchFamily="18" charset="0"/>
                <a:ea typeface="宋体" panose="02010600030101010101" pitchFamily="2" charset="-122"/>
                <a:cs typeface="Times New Roman" panose="02020603050405020304" pitchFamily="18" charset="0"/>
              </a:rPr>
              <a:t>_______(用已知量和测量量表示)．</a:t>
            </a:r>
            <a:endParaRPr lang="zh-CN" altLang="en-US">
              <a:latin typeface="Times New Roman" panose="02020603050405020304" pitchFamily="18" charset="0"/>
              <a:cs typeface="Times New Roman" panose="02020603050405020304" pitchFamily="18" charset="0"/>
            </a:endParaRPr>
          </a:p>
        </p:txBody>
      </p:sp>
      <p:pic>
        <p:nvPicPr>
          <p:cNvPr id="2" name="图片 1"/>
          <p:cNvPicPr>
            <a:picLocks noChangeAspect="1"/>
          </p:cNvPicPr>
          <p:nvPr/>
        </p:nvPicPr>
        <p:blipFill>
          <a:blip r:embed="rId1"/>
          <a:stretch>
            <a:fillRect/>
          </a:stretch>
        </p:blipFill>
        <p:spPr>
          <a:xfrm>
            <a:off x="9464040" y="3982720"/>
            <a:ext cx="1908175" cy="1812925"/>
          </a:xfrm>
          <a:prstGeom prst="rect">
            <a:avLst/>
          </a:prstGeom>
        </p:spPr>
      </p:pic>
      <p:sp>
        <p:nvSpPr>
          <p:cNvPr id="3" name="文本框 2"/>
          <p:cNvSpPr txBox="1"/>
          <p:nvPr/>
        </p:nvSpPr>
        <p:spPr>
          <a:xfrm>
            <a:off x="9679305" y="5795645"/>
            <a:ext cx="1467485" cy="368300"/>
          </a:xfrm>
          <a:prstGeom prst="rect">
            <a:avLst/>
          </a:prstGeom>
          <a:noFill/>
          <a:ln w="9525">
            <a:noFill/>
          </a:ln>
        </p:spPr>
        <p:txBody>
          <a:bodyPr wrap="square">
            <a:spAutoFit/>
          </a:bodyPr>
          <a:p>
            <a:pPr algn="ctr"/>
            <a:r>
              <a:rPr lang="zh-CN" sz="1800">
                <a:cs typeface="楷体_GB2312" charset="0"/>
              </a:rPr>
              <a:t>例</a:t>
            </a:r>
            <a:r>
              <a:rPr lang="en-US" sz="1800">
                <a:latin typeface="Times New Roman" panose="02020603050405020304" pitchFamily="18" charset="0"/>
                <a:cs typeface="楷体_GB2312" charset="0"/>
              </a:rPr>
              <a:t>2</a:t>
            </a:r>
            <a:r>
              <a:rPr lang="zh-CN" sz="1800">
                <a:cs typeface="楷体_GB2312" charset="0"/>
              </a:rPr>
              <a:t>题图丁</a:t>
            </a:r>
            <a:endParaRPr lang="zh-CN" altLang="en-US" sz="1800"/>
          </a:p>
        </p:txBody>
      </p:sp>
      <p:sp>
        <p:nvSpPr>
          <p:cNvPr id="4" name="文本框 3"/>
          <p:cNvSpPr txBox="1"/>
          <p:nvPr/>
        </p:nvSpPr>
        <p:spPr>
          <a:xfrm>
            <a:off x="8434705" y="815340"/>
            <a:ext cx="9080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变大</a:t>
            </a:r>
            <a:endParaRPr lang="zh-CN" altLang="en-US"/>
          </a:p>
        </p:txBody>
      </p:sp>
      <p:sp>
        <p:nvSpPr>
          <p:cNvPr id="5" name="文本框 4"/>
          <p:cNvSpPr txBox="1"/>
          <p:nvPr/>
        </p:nvSpPr>
        <p:spPr>
          <a:xfrm>
            <a:off x="3507740" y="1369695"/>
            <a:ext cx="425831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灯丝电阻随温度的升高而增大</a:t>
            </a:r>
            <a:endParaRPr lang="zh-CN" altLang="en-US"/>
          </a:p>
        </p:txBody>
      </p:sp>
      <p:sp>
        <p:nvSpPr>
          <p:cNvPr id="6" name="文本框 5"/>
          <p:cNvSpPr txBox="1"/>
          <p:nvPr/>
        </p:nvSpPr>
        <p:spPr>
          <a:xfrm>
            <a:off x="5608955" y="2502535"/>
            <a:ext cx="9290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偏小</a:t>
            </a:r>
            <a:endParaRPr lang="zh-CN" altLang="en-US"/>
          </a:p>
        </p:txBody>
      </p:sp>
      <p:pic>
        <p:nvPicPr>
          <p:cNvPr id="7" name="图片 6"/>
          <p:cNvPicPr>
            <a:picLocks noChangeAspect="1"/>
          </p:cNvPicPr>
          <p:nvPr/>
        </p:nvPicPr>
        <p:blipFill>
          <a:blip r:embed="rId2"/>
          <a:srcRect l="-732" r="72142" b="7061"/>
          <a:stretch>
            <a:fillRect/>
          </a:stretch>
        </p:blipFill>
        <p:spPr>
          <a:xfrm>
            <a:off x="4943475" y="5524500"/>
            <a:ext cx="1153795" cy="7080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440" name="组合 4"/>
          <p:cNvGrpSpPr/>
          <p:nvPr/>
        </p:nvGrpSpPr>
        <p:grpSpPr>
          <a:xfrm>
            <a:off x="551676" y="946785"/>
            <a:ext cx="11087035" cy="645159"/>
            <a:chOff x="985" y="1190"/>
            <a:chExt cx="17545" cy="1018"/>
          </a:xfrm>
        </p:grpSpPr>
        <p:pic>
          <p:nvPicPr>
            <p:cNvPr id="18441" name="图片 1" descr="一级标"/>
            <p:cNvPicPr>
              <a:picLocks noChangeAspect="1"/>
            </p:cNvPicPr>
            <p:nvPr/>
          </p:nvPicPr>
          <p:blipFill>
            <a:blip r:embed="rId1"/>
            <a:srcRect l="14198" t="-2712" r="11515" b="-4127"/>
            <a:stretch>
              <a:fillRect/>
            </a:stretch>
          </p:blipFill>
          <p:spPr>
            <a:xfrm>
              <a:off x="985" y="1244"/>
              <a:ext cx="17545" cy="908"/>
            </a:xfrm>
            <a:prstGeom prst="rect">
              <a:avLst/>
            </a:prstGeom>
            <a:noFill/>
            <a:ln w="9525">
              <a:noFill/>
            </a:ln>
          </p:spPr>
        </p:pic>
        <p:sp>
          <p:nvSpPr>
            <p:cNvPr id="18442" name="文本框 10"/>
            <p:cNvSpPr txBox="1"/>
            <p:nvPr/>
          </p:nvSpPr>
          <p:spPr>
            <a:xfrm>
              <a:off x="5630" y="1190"/>
              <a:ext cx="7705" cy="1018"/>
            </a:xfrm>
            <a:prstGeom prst="rect">
              <a:avLst/>
            </a:prstGeom>
            <a:noFill/>
            <a:ln w="9525">
              <a:noFill/>
            </a:ln>
          </p:spPr>
          <p:txBody>
            <a:bodyPr wrap="square" anchor="t">
              <a:spAutoFit/>
            </a:bodyPr>
            <a:p>
              <a:pPr algn="ctr"/>
              <a:r>
                <a:rPr lang="zh-CN" altLang="en-US" sz="3600" b="1">
                  <a:latin typeface="Times New Roman" panose="02020603050405020304" pitchFamily="18" charset="0"/>
                  <a:ea typeface="黑体" panose="02010609060101010101" pitchFamily="49" charset="-122"/>
                  <a:cs typeface="Times New Roman" panose="02020603050405020304" pitchFamily="18" charset="0"/>
                </a:rPr>
                <a:t>山西</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6</a:t>
              </a:r>
              <a:r>
                <a:rPr lang="zh-CN" altLang="en-US" sz="3600" b="1">
                  <a:latin typeface="Times New Roman" panose="02020603050405020304" pitchFamily="18" charset="0"/>
                  <a:ea typeface="黑体" panose="02010609060101010101" pitchFamily="49" charset="-122"/>
                  <a:cs typeface="Times New Roman" panose="02020603050405020304" pitchFamily="18" charset="0"/>
                </a:rPr>
                <a:t>年真题精讲练</a:t>
              </a:r>
              <a:endParaRPr lang="zh-CN" altLang="en-US" sz="36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sp>
        <p:nvSpPr>
          <p:cNvPr id="14" name="文本框 13"/>
          <p:cNvSpPr txBox="1"/>
          <p:nvPr/>
        </p:nvSpPr>
        <p:spPr>
          <a:xfrm>
            <a:off x="552450" y="1546225"/>
            <a:ext cx="1131887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cs typeface="Times New Roman" panose="02020603050405020304" pitchFamily="18" charset="0"/>
              </a:rPr>
              <a:t>1. (2018</a:t>
            </a:r>
            <a:r>
              <a:rPr lang="zh-CN" sz="2400">
                <a:latin typeface="Times New Roman" panose="02020603050405020304" pitchFamily="18" charset="0"/>
                <a:cs typeface="Times New Roman" panose="02020603050405020304" pitchFamily="18" charset="0"/>
              </a:rPr>
              <a:t>山西</a:t>
            </a:r>
            <a:r>
              <a:rPr lang="en-US" sz="2400">
                <a:latin typeface="Times New Roman" panose="02020603050405020304" pitchFamily="18" charset="0"/>
                <a:cs typeface="Times New Roman" panose="02020603050405020304" pitchFamily="18" charset="0"/>
              </a:rPr>
              <a:t>32</a:t>
            </a:r>
            <a:r>
              <a:rPr lang="zh-CN" sz="2400">
                <a:latin typeface="Times New Roman" panose="02020603050405020304" pitchFamily="18" charset="0"/>
                <a:cs typeface="Times New Roman" panose="02020603050405020304" pitchFamily="18" charset="0"/>
              </a:rPr>
              <a:t>题</a:t>
            </a:r>
            <a:r>
              <a:rPr lang="en-US" sz="2400">
                <a:latin typeface="Times New Roman" panose="02020603050405020304" pitchFamily="18" charset="0"/>
                <a:cs typeface="Times New Roman" panose="02020603050405020304" pitchFamily="18" charset="0"/>
              </a:rPr>
              <a:t>8</a:t>
            </a:r>
            <a:r>
              <a:rPr lang="zh-CN" sz="2400">
                <a:latin typeface="Times New Roman" panose="02020603050405020304" pitchFamily="18" charset="0"/>
                <a:cs typeface="Times New Roman" panose="02020603050405020304" pitchFamily="18" charset="0"/>
              </a:rPr>
              <a:t>分</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小亮同学用伏安法测量一个定值电阻</a:t>
            </a:r>
            <a:r>
              <a:rPr lang="en-US" sz="2400" i="1">
                <a:latin typeface="Times New Roman" panose="02020603050405020304" pitchFamily="18" charset="0"/>
                <a:cs typeface="Times New Roman" panose="02020603050405020304" pitchFamily="18" charset="0"/>
              </a:rPr>
              <a:t>R</a:t>
            </a:r>
            <a:r>
              <a:rPr lang="en-US" sz="2400" i="1" baseline="-25000">
                <a:latin typeface="Times New Roman" panose="02020603050405020304" pitchFamily="18" charset="0"/>
                <a:cs typeface="Times New Roman" panose="02020603050405020304" pitchFamily="18" charset="0"/>
              </a:rPr>
              <a:t>x</a:t>
            </a:r>
            <a:r>
              <a:rPr lang="zh-CN" sz="2400">
                <a:latin typeface="Times New Roman" panose="02020603050405020304" pitchFamily="18" charset="0"/>
                <a:cs typeface="Times New Roman" panose="02020603050405020304" pitchFamily="18" charset="0"/>
              </a:rPr>
              <a:t>的阻值．实验器材有：待测定值电阻</a:t>
            </a:r>
            <a:r>
              <a:rPr lang="en-US" sz="2400" i="1">
                <a:latin typeface="Times New Roman" panose="02020603050405020304" pitchFamily="18" charset="0"/>
                <a:cs typeface="Times New Roman" panose="02020603050405020304" pitchFamily="18" charset="0"/>
              </a:rPr>
              <a:t>R</a:t>
            </a:r>
            <a:r>
              <a:rPr lang="en-US" sz="2400" i="1" baseline="-25000">
                <a:latin typeface="Times New Roman" panose="02020603050405020304" pitchFamily="18" charset="0"/>
                <a:cs typeface="Times New Roman" panose="02020603050405020304" pitchFamily="18" charset="0"/>
              </a:rPr>
              <a:t>x</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约</a:t>
            </a:r>
            <a:r>
              <a:rPr lang="en-US" sz="2400">
                <a:latin typeface="Times New Roman" panose="02020603050405020304" pitchFamily="18" charset="0"/>
                <a:cs typeface="Times New Roman" panose="02020603050405020304" pitchFamily="18" charset="0"/>
              </a:rPr>
              <a:t>10 Ω)</a:t>
            </a:r>
            <a:r>
              <a:rPr lang="zh-CN" sz="2400">
                <a:latin typeface="Times New Roman" panose="02020603050405020304" pitchFamily="18" charset="0"/>
                <a:cs typeface="Times New Roman" panose="02020603050405020304" pitchFamily="18" charset="0"/>
              </a:rPr>
              <a:t>、电压表、电流表、滑动变阻器</a:t>
            </a:r>
            <a:r>
              <a:rPr lang="en-US" sz="2400">
                <a:latin typeface="Times New Roman" panose="02020603050405020304" pitchFamily="18" charset="0"/>
                <a:cs typeface="Times New Roman" panose="02020603050405020304" pitchFamily="18" charset="0"/>
              </a:rPr>
              <a:t>(20 Ω</a:t>
            </a:r>
            <a:r>
              <a:rPr lang="zh-CN" sz="2400">
                <a:latin typeface="Times New Roman" panose="02020603050405020304" pitchFamily="18" charset="0"/>
                <a:cs typeface="Times New Roman" panose="02020603050405020304" pitchFamily="18" charset="0"/>
              </a:rPr>
              <a:t>　</a:t>
            </a:r>
            <a:r>
              <a:rPr lang="en-US" sz="2400">
                <a:latin typeface="Times New Roman" panose="02020603050405020304" pitchFamily="18" charset="0"/>
                <a:cs typeface="Times New Roman" panose="02020603050405020304" pitchFamily="18" charset="0"/>
              </a:rPr>
              <a:t>1 A)</a:t>
            </a:r>
            <a:r>
              <a:rPr lang="zh-CN" sz="2400">
                <a:latin typeface="Times New Roman" panose="02020603050405020304" pitchFamily="18" charset="0"/>
                <a:cs typeface="Times New Roman" panose="02020603050405020304" pitchFamily="18" charset="0"/>
              </a:rPr>
              <a:t>、开关、电源</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电压恒定</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各一个，导线若干．</a:t>
            </a:r>
            <a:r>
              <a:rPr lang="en-US" sz="2400">
                <a:latin typeface="Times New Roman" panose="02020603050405020304" pitchFamily="18" charset="0"/>
                <a:cs typeface="Times New Roman" panose="02020603050405020304" pitchFamily="18" charset="0"/>
              </a:rPr>
              <a:t>(1)</a:t>
            </a:r>
            <a:r>
              <a:rPr lang="zh-CN" sz="2400">
                <a:latin typeface="Times New Roman" panose="02020603050405020304" pitchFamily="18" charset="0"/>
                <a:cs typeface="Times New Roman" panose="02020603050405020304" pitchFamily="18" charset="0"/>
              </a:rPr>
              <a:t>该实验的原理是</a:t>
            </a:r>
            <a:r>
              <a:rPr lang="en-US" sz="2400">
                <a:latin typeface="Times New Roman" panose="02020603050405020304" pitchFamily="18" charset="0"/>
                <a:cs typeface="Times New Roman" panose="02020603050405020304" pitchFamily="18" charset="0"/>
              </a:rPr>
              <a:t>________</a:t>
            </a:r>
            <a:r>
              <a:rPr lang="zh-CN"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(2)</a:t>
            </a:r>
            <a:r>
              <a:rPr lang="zh-CN" sz="2400">
                <a:latin typeface="Times New Roman" panose="02020603050405020304" pitchFamily="18" charset="0"/>
                <a:cs typeface="Times New Roman" panose="02020603050405020304" pitchFamily="18" charset="0"/>
              </a:rPr>
              <a:t>如图甲所示，是小亮连接的部分电路，</a:t>
            </a:r>
            <a:endParaRPr lang="zh-CN" sz="2400">
              <a:latin typeface="Times New Roman" panose="02020603050405020304" pitchFamily="18" charset="0"/>
              <a:cs typeface="Times New Roman" panose="02020603050405020304" pitchFamily="18" charset="0"/>
            </a:endParaRPr>
          </a:p>
          <a:p>
            <a:pPr>
              <a:lnSpc>
                <a:spcPct val="150000"/>
              </a:lnSpc>
            </a:pPr>
            <a:r>
              <a:rPr lang="zh-CN" sz="2400">
                <a:latin typeface="Times New Roman" panose="02020603050405020304" pitchFamily="18" charset="0"/>
                <a:cs typeface="Times New Roman" panose="02020603050405020304" pitchFamily="18" charset="0"/>
              </a:rPr>
              <a:t>请你用笔画线代替导线，在图中将电路连</a:t>
            </a:r>
            <a:endParaRPr lang="zh-CN" sz="2400">
              <a:latin typeface="Times New Roman" panose="02020603050405020304" pitchFamily="18" charset="0"/>
              <a:cs typeface="Times New Roman" panose="02020603050405020304" pitchFamily="18" charset="0"/>
            </a:endParaRPr>
          </a:p>
          <a:p>
            <a:pPr>
              <a:lnSpc>
                <a:spcPct val="150000"/>
              </a:lnSpc>
            </a:pPr>
            <a:r>
              <a:rPr lang="zh-CN" sz="2400">
                <a:latin typeface="Times New Roman" panose="02020603050405020304" pitchFamily="18" charset="0"/>
                <a:cs typeface="Times New Roman" panose="02020603050405020304" pitchFamily="18" charset="0"/>
              </a:rPr>
              <a:t>接完整．要求：当滑动变阻器的滑片</a:t>
            </a:r>
            <a:r>
              <a:rPr lang="en-US" sz="2400" i="1">
                <a:latin typeface="Times New Roman" panose="02020603050405020304" pitchFamily="18" charset="0"/>
                <a:cs typeface="Times New Roman" panose="02020603050405020304" pitchFamily="18" charset="0"/>
              </a:rPr>
              <a:t>P</a:t>
            </a:r>
            <a:r>
              <a:rPr lang="zh-CN" sz="2400">
                <a:latin typeface="Times New Roman" panose="02020603050405020304" pitchFamily="18" charset="0"/>
                <a:cs typeface="Times New Roman" panose="02020603050405020304" pitchFamily="18" charset="0"/>
              </a:rPr>
              <a:t>向</a:t>
            </a:r>
            <a:endParaRPr lang="zh-CN" sz="2400">
              <a:latin typeface="Times New Roman" panose="02020603050405020304" pitchFamily="18" charset="0"/>
              <a:cs typeface="Times New Roman" panose="02020603050405020304" pitchFamily="18" charset="0"/>
            </a:endParaRPr>
          </a:p>
          <a:p>
            <a:pPr>
              <a:lnSpc>
                <a:spcPct val="150000"/>
              </a:lnSpc>
            </a:pPr>
            <a:r>
              <a:rPr lang="zh-CN" sz="2400">
                <a:latin typeface="Times New Roman" panose="02020603050405020304" pitchFamily="18" charset="0"/>
                <a:cs typeface="Times New Roman" panose="02020603050405020304" pitchFamily="18" charset="0"/>
              </a:rPr>
              <a:t>右移动时，电路中的电流变大．</a:t>
            </a:r>
            <a:endParaRPr lang="zh-CN" altLang="en-US">
              <a:latin typeface="Times New Roman" panose="02020603050405020304" pitchFamily="18" charset="0"/>
              <a:cs typeface="Times New Roman" panose="02020603050405020304" pitchFamily="18" charset="0"/>
            </a:endParaRPr>
          </a:p>
        </p:txBody>
      </p:sp>
      <p:pic>
        <p:nvPicPr>
          <p:cNvPr id="15" name="图片 14"/>
          <p:cNvPicPr>
            <a:picLocks noChangeAspect="1"/>
          </p:cNvPicPr>
          <p:nvPr/>
        </p:nvPicPr>
        <p:blipFill>
          <a:blip r:embed="rId2"/>
          <a:srcRect t="-2080" r="46018"/>
          <a:stretch>
            <a:fillRect/>
          </a:stretch>
        </p:blipFill>
        <p:spPr>
          <a:xfrm>
            <a:off x="7596505" y="2925445"/>
            <a:ext cx="2814955" cy="2212975"/>
          </a:xfrm>
          <a:prstGeom prst="rect">
            <a:avLst/>
          </a:prstGeom>
        </p:spPr>
      </p:pic>
      <p:sp>
        <p:nvSpPr>
          <p:cNvPr id="16" name="文本框 15"/>
          <p:cNvSpPr txBox="1"/>
          <p:nvPr/>
        </p:nvSpPr>
        <p:spPr>
          <a:xfrm>
            <a:off x="8065770" y="5353685"/>
            <a:ext cx="1835785" cy="368300"/>
          </a:xfrm>
          <a:prstGeom prst="rect">
            <a:avLst/>
          </a:prstGeom>
          <a:noFill/>
          <a:ln w="9525">
            <a:noFill/>
          </a:ln>
        </p:spPr>
        <p:txBody>
          <a:bodyPr wrap="square">
            <a:spAutoFit/>
          </a:bodyPr>
          <a:p>
            <a:pPr algn="ctr"/>
            <a:r>
              <a:rPr lang="zh-CN" sz="1800">
                <a:cs typeface="楷体_GB2312" charset="0"/>
              </a:rPr>
              <a:t>甲　　　　　　　　</a:t>
            </a:r>
            <a:endParaRPr lang="zh-CN" altLang="en-US" sz="1800"/>
          </a:p>
        </p:txBody>
      </p:sp>
      <p:sp>
        <p:nvSpPr>
          <p:cNvPr id="25" name="文本框 24"/>
          <p:cNvSpPr txBox="1"/>
          <p:nvPr/>
        </p:nvSpPr>
        <p:spPr>
          <a:xfrm>
            <a:off x="8371840" y="5755640"/>
            <a:ext cx="1401445"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1</a:t>
            </a:r>
            <a:r>
              <a:rPr lang="zh-CN" sz="1800">
                <a:cs typeface="楷体_GB2312" charset="0"/>
              </a:rPr>
              <a:t>题图</a:t>
            </a:r>
            <a:endParaRPr lang="zh-CN" altLang="en-US" sz="1800"/>
          </a:p>
        </p:txBody>
      </p:sp>
      <p:sp>
        <p:nvSpPr>
          <p:cNvPr id="27" name="任意多边形 26"/>
          <p:cNvSpPr/>
          <p:nvPr/>
        </p:nvSpPr>
        <p:spPr>
          <a:xfrm>
            <a:off x="8412480" y="4752340"/>
            <a:ext cx="975360" cy="76835"/>
          </a:xfrm>
          <a:custGeom>
            <a:avLst/>
            <a:gdLst>
              <a:gd name="connisteX0" fmla="*/ 0 w 975360"/>
              <a:gd name="connsiteY0" fmla="*/ 30480 h 76860"/>
              <a:gd name="connisteX1" fmla="*/ 487680 w 975360"/>
              <a:gd name="connsiteY1" fmla="*/ 76200 h 76860"/>
              <a:gd name="connisteX2" fmla="*/ 975360 w 975360"/>
              <a:gd name="connsiteY2" fmla="*/ 0 h 76860"/>
            </a:gdLst>
            <a:ahLst/>
            <a:cxnLst>
              <a:cxn ang="0">
                <a:pos x="connisteX0" y="connsiteY0"/>
              </a:cxn>
              <a:cxn ang="0">
                <a:pos x="connisteX1" y="connsiteY1"/>
              </a:cxn>
              <a:cxn ang="0">
                <a:pos x="connisteX2" y="connsiteY2"/>
              </a:cxn>
            </a:cxnLst>
            <a:rect l="l" t="t" r="r" b="b"/>
            <a:pathLst>
              <a:path w="975360" h="76860">
                <a:moveTo>
                  <a:pt x="0" y="30480"/>
                </a:moveTo>
                <a:cubicBezTo>
                  <a:pt x="87630" y="41275"/>
                  <a:pt x="292735" y="82550"/>
                  <a:pt x="487680" y="76200"/>
                </a:cubicBezTo>
                <a:cubicBezTo>
                  <a:pt x="682625" y="69850"/>
                  <a:pt x="887730" y="15875"/>
                  <a:pt x="975360" y="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任意多边形 28"/>
          <p:cNvSpPr/>
          <p:nvPr/>
        </p:nvSpPr>
        <p:spPr>
          <a:xfrm>
            <a:off x="9829800" y="3746500"/>
            <a:ext cx="483870" cy="1692275"/>
          </a:xfrm>
          <a:custGeom>
            <a:avLst/>
            <a:gdLst>
              <a:gd name="connisteX0" fmla="*/ 0 w 484151"/>
              <a:gd name="connsiteY0" fmla="*/ 1143000 h 1692269"/>
              <a:gd name="connisteX1" fmla="*/ 198120 w 484151"/>
              <a:gd name="connsiteY1" fmla="*/ 1691640 h 1692269"/>
              <a:gd name="connisteX2" fmla="*/ 472440 w 484151"/>
              <a:gd name="connsiteY2" fmla="*/ 1203960 h 1692269"/>
              <a:gd name="connisteX3" fmla="*/ 411480 w 484151"/>
              <a:gd name="connsiteY3" fmla="*/ 0 h 1692269"/>
            </a:gdLst>
            <a:ahLst/>
            <a:cxnLst>
              <a:cxn ang="0">
                <a:pos x="connisteX0" y="connsiteY0"/>
              </a:cxn>
              <a:cxn ang="0">
                <a:pos x="connisteX1" y="connsiteY1"/>
              </a:cxn>
              <a:cxn ang="0">
                <a:pos x="connisteX2" y="connsiteY2"/>
              </a:cxn>
              <a:cxn ang="0">
                <a:pos x="connisteX3" y="connsiteY3"/>
              </a:cxn>
            </a:cxnLst>
            <a:rect l="l" t="t" r="r" b="b"/>
            <a:pathLst>
              <a:path w="484151" h="1692270">
                <a:moveTo>
                  <a:pt x="0" y="1143000"/>
                </a:moveTo>
                <a:cubicBezTo>
                  <a:pt x="34290" y="1262380"/>
                  <a:pt x="103505" y="1679575"/>
                  <a:pt x="198120" y="1691640"/>
                </a:cubicBezTo>
                <a:cubicBezTo>
                  <a:pt x="292735" y="1703705"/>
                  <a:pt x="429895" y="1542415"/>
                  <a:pt x="472440" y="1203960"/>
                </a:cubicBezTo>
                <a:cubicBezTo>
                  <a:pt x="514985" y="865505"/>
                  <a:pt x="429260" y="231140"/>
                  <a:pt x="411480" y="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aphicFrame>
        <p:nvGraphicFramePr>
          <p:cNvPr id="2" name="对象 1"/>
          <p:cNvGraphicFramePr/>
          <p:nvPr/>
        </p:nvGraphicFramePr>
        <p:xfrm>
          <a:off x="3285490" y="3177540"/>
          <a:ext cx="929005" cy="640715"/>
        </p:xfrm>
        <a:graphic>
          <a:graphicData uri="http://schemas.openxmlformats.org/presentationml/2006/ole">
            <mc:AlternateContent xmlns:mc="http://schemas.openxmlformats.org/markup-compatibility/2006">
              <mc:Choice xmlns:v="urn:schemas-microsoft-com:vml" Requires="v">
                <p:oleObj spid="_x0000_s3" name="" r:id="rId3" imgW="962025" imgH="650875" progId="Equation.DSMT4">
                  <p:embed/>
                </p:oleObj>
              </mc:Choice>
              <mc:Fallback>
                <p:oleObj name="" r:id="rId3" imgW="962025" imgH="650875" progId="Equation.DSMT4">
                  <p:embed/>
                  <p:pic>
                    <p:nvPicPr>
                      <p:cNvPr id="0" name="图片 2"/>
                      <p:cNvPicPr/>
                      <p:nvPr/>
                    </p:nvPicPr>
                    <p:blipFill>
                      <a:blip r:embed="rId4"/>
                      <a:stretch>
                        <a:fillRect/>
                      </a:stretch>
                    </p:blipFill>
                    <p:spPr>
                      <a:xfrm>
                        <a:off x="3285490" y="3177540"/>
                        <a:ext cx="929005" cy="640715"/>
                      </a:xfrm>
                      <a:prstGeom prst="rect">
                        <a:avLst/>
                      </a:prstGeom>
                    </p:spPr>
                  </p:pic>
                </p:oleObj>
              </mc:Fallback>
            </mc:AlternateContent>
          </a:graphicData>
        </a:graphic>
      </p:graphicFrame>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blinds(horizontal)">
                                      <p:cBhvr>
                                        <p:cTn id="13" dur="500"/>
                                        <p:tgtEl>
                                          <p:spTgt spid="27"/>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blinds(horizontal)">
                                      <p:cBhvr>
                                        <p:cTn id="1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29"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78255" y="1671320"/>
            <a:ext cx="9464040" cy="460375"/>
          </a:xfrm>
          <a:prstGeom prst="rect">
            <a:avLst/>
          </a:prstGeom>
          <a:noFill/>
          <a:ln w="9525">
            <a:noFill/>
          </a:ln>
        </p:spPr>
        <p:txBody>
          <a:bodyPr wrap="square">
            <a:spAutoFit/>
          </a:bodyPr>
          <a:p>
            <a:r>
              <a:rPr lang="en-US" sz="2400">
                <a:latin typeface="Times New Roman" panose="02020603050405020304" pitchFamily="18" charset="0"/>
                <a:ea typeface="宋体" panose="02010600030101010101" pitchFamily="2" charset="-122"/>
              </a:rPr>
              <a:t>(3)</a:t>
            </a:r>
            <a:r>
              <a:rPr lang="zh-CN" sz="2400">
                <a:ea typeface="宋体" panose="02010600030101010101" pitchFamily="2" charset="-122"/>
              </a:rPr>
              <a:t>请你为实验需要测量和计算的物理量</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设计一个实验数据记录表格</a:t>
            </a:r>
            <a:endParaRPr lang="zh-CN" altLang="en-US"/>
          </a:p>
        </p:txBody>
      </p:sp>
      <p:graphicFrame>
        <p:nvGraphicFramePr>
          <p:cNvPr id="2" name="表格 1"/>
          <p:cNvGraphicFramePr/>
          <p:nvPr>
            <p:custDataLst>
              <p:tags r:id="rId1"/>
            </p:custDataLst>
          </p:nvPr>
        </p:nvGraphicFramePr>
        <p:xfrm>
          <a:off x="1301750" y="2908935"/>
          <a:ext cx="9362440" cy="2778760"/>
        </p:xfrm>
        <a:graphic>
          <a:graphicData uri="http://schemas.openxmlformats.org/drawingml/2006/table">
            <a:tbl>
              <a:tblPr firstRow="1" bandRow="1">
                <a:tableStyleId>{5940675A-B579-460E-94D1-54222C63F5DA}</a:tableStyleId>
              </a:tblPr>
              <a:tblGrid>
                <a:gridCol w="1677035"/>
                <a:gridCol w="1846580"/>
                <a:gridCol w="1783080"/>
                <a:gridCol w="1764665"/>
                <a:gridCol w="2291080"/>
              </a:tblGrid>
              <a:tr h="694690">
                <a:tc>
                  <a:txBody>
                    <a:bodyPr/>
                    <a:p>
                      <a:pPr indent="0" algn="ctr" fontAlgn="auto">
                        <a:lnSpc>
                          <a:spcPct val="150000"/>
                        </a:lnSpc>
                        <a:buNone/>
                      </a:pPr>
                      <a:r>
                        <a:rPr lang="en-US" sz="2400" b="0">
                          <a:solidFill>
                            <a:srgbClr val="FF0000"/>
                          </a:solidFill>
                          <a:latin typeface="Times New Roman" panose="02020603050405020304" pitchFamily="18" charset="0"/>
                          <a:cs typeface="Times New Roman" panose="02020603050405020304" pitchFamily="18" charset="0"/>
                        </a:rPr>
                        <a:t>实验</a:t>
                      </a:r>
                      <a:r>
                        <a:rPr lang="en-US" sz="2400">
                          <a:solidFill>
                            <a:srgbClr val="FF0000"/>
                          </a:solidFill>
                          <a:latin typeface="Times New Roman" panose="02020603050405020304" pitchFamily="18" charset="0"/>
                          <a:cs typeface="Times New Roman" panose="02020603050405020304" pitchFamily="18" charset="0"/>
                          <a:sym typeface="+mn-ea"/>
                        </a:rPr>
                        <a:t>次数</a:t>
                      </a:r>
                      <a:endParaRPr lang="en-US" altLang="en-US" sz="2400" b="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r>
                        <a:rPr lang="en-US" sz="2400">
                          <a:solidFill>
                            <a:srgbClr val="FF0000"/>
                          </a:solidFill>
                          <a:latin typeface="Times New Roman" panose="02020603050405020304" pitchFamily="18" charset="0"/>
                          <a:cs typeface="Times New Roman" panose="02020603050405020304" pitchFamily="18" charset="0"/>
                          <a:sym typeface="+mn-ea"/>
                        </a:rPr>
                        <a:t>电压</a:t>
                      </a:r>
                      <a:r>
                        <a:rPr lang="en-US" sz="2400" i="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U</a:t>
                      </a:r>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/V</a:t>
                      </a: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r>
                        <a:rPr lang="en-US" sz="2400">
                          <a:solidFill>
                            <a:srgbClr val="FF0000"/>
                          </a:solidFill>
                          <a:latin typeface="Times New Roman" panose="02020603050405020304" pitchFamily="18" charset="0"/>
                          <a:cs typeface="Times New Roman" panose="02020603050405020304" pitchFamily="18" charset="0"/>
                          <a:sym typeface="+mn-ea"/>
                        </a:rPr>
                        <a:t>电流</a:t>
                      </a:r>
                      <a:r>
                        <a:rPr lang="en-US" sz="2400" i="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I</a:t>
                      </a:r>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/A</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r>
                        <a:rPr lang="en-US" sz="2400">
                          <a:solidFill>
                            <a:srgbClr val="FF0000"/>
                          </a:solidFill>
                          <a:latin typeface="Times New Roman" panose="02020603050405020304" pitchFamily="18" charset="0"/>
                          <a:cs typeface="Times New Roman" panose="02020603050405020304" pitchFamily="18" charset="0"/>
                          <a:sym typeface="+mn-ea"/>
                        </a:rPr>
                        <a:t>电阻</a:t>
                      </a:r>
                      <a:r>
                        <a:rPr lang="en-US" sz="2400" i="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R</a:t>
                      </a:r>
                      <a:r>
                        <a:rPr lang="en-US" sz="2400" i="1" baseline="-2500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x</a:t>
                      </a:r>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/Ω</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r>
                        <a:rPr lang="en-US" sz="2400">
                          <a:solidFill>
                            <a:srgbClr val="FF0000"/>
                          </a:solidFill>
                          <a:latin typeface="Times New Roman" panose="02020603050405020304" pitchFamily="18" charset="0"/>
                          <a:cs typeface="Times New Roman" panose="02020603050405020304" pitchFamily="18" charset="0"/>
                          <a:sym typeface="+mn-ea"/>
                        </a:rPr>
                        <a:t>电阻平均值</a:t>
                      </a:r>
                      <a:r>
                        <a:rPr lang="en-US" sz="2400" i="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R</a:t>
                      </a:r>
                      <a:r>
                        <a:rPr lang="en-US" sz="2400" i="1" baseline="-2500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x</a:t>
                      </a:r>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/Ω</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r>
              <a:tr h="694690">
                <a:tc>
                  <a:txBody>
                    <a:bodyPr/>
                    <a:p>
                      <a:pPr indent="0" algn="ctr" fontAlgn="auto">
                        <a:lnSpc>
                          <a:spcPct val="150000"/>
                        </a:lnSpc>
                        <a:buNone/>
                      </a:pPr>
                      <a:r>
                        <a:rPr lang="en-US" sz="2400" b="0">
                          <a:solidFill>
                            <a:srgbClr val="FF0000"/>
                          </a:solidFill>
                          <a:latin typeface="Times New Roman" panose="02020603050405020304" pitchFamily="18" charset="0"/>
                          <a:cs typeface="Times New Roman" panose="02020603050405020304" pitchFamily="18" charset="0"/>
                        </a:rPr>
                        <a:t>1</a:t>
                      </a:r>
                      <a:endParaRPr lang="en-US" altLang="en-US" sz="2400" b="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r>
              <a:tr h="694690">
                <a:tc>
                  <a:txBody>
                    <a:bodyPr/>
                    <a:p>
                      <a:pPr indent="0" algn="ctr" fontAlgn="auto">
                        <a:lnSpc>
                          <a:spcPct val="15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r>
              <a:tr h="694690">
                <a:tc>
                  <a:txBody>
                    <a:bodyPr/>
                    <a:p>
                      <a:pPr indent="0" algn="ctr" fontAlgn="auto">
                        <a:lnSpc>
                          <a:spcPct val="15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3</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r>
            </a:tbl>
          </a:graphicData>
        </a:graphic>
      </p:graphicFrame>
      <p:sp>
        <p:nvSpPr>
          <p:cNvPr id="3" name="文本框 2"/>
          <p:cNvSpPr txBox="1"/>
          <p:nvPr/>
        </p:nvSpPr>
        <p:spPr>
          <a:xfrm>
            <a:off x="1301750" y="2448243"/>
            <a:ext cx="5080000" cy="460375"/>
          </a:xfrm>
          <a:prstGeom prst="rect">
            <a:avLst/>
          </a:prstGeom>
          <a:noFill/>
          <a:ln w="9525">
            <a:noFill/>
          </a:ln>
        </p:spPr>
        <p:txBody>
          <a:bodyPr>
            <a:spAutoFit/>
          </a:bodyPr>
          <a:p>
            <a:r>
              <a:rPr lang="zh-CN" sz="2400">
                <a:solidFill>
                  <a:srgbClr val="FF0000"/>
                </a:solidFill>
                <a:ea typeface="宋体" panose="02010600030101010101" pitchFamily="2" charset="-122"/>
              </a:rPr>
              <a:t>如下表所示</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64590" y="832485"/>
            <a:ext cx="986282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(4)</a:t>
            </a:r>
            <a:r>
              <a:rPr lang="zh-CN" sz="2400">
                <a:ea typeface="宋体" panose="02010600030101010101" pitchFamily="2" charset="-122"/>
              </a:rPr>
              <a:t>闭合开关后</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发现电压表的示数约为电源电压</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调节滑动变阻器滑片</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电压表示数无明显变化</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电流表示数为零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造成该故障的可能原因是</a:t>
            </a:r>
            <a:r>
              <a:rPr lang="en-US" sz="2400">
                <a:latin typeface="Times New Roman" panose="02020603050405020304" pitchFamily="18" charset="0"/>
                <a:ea typeface="宋体" panose="02010600030101010101" pitchFamily="2" charset="-122"/>
              </a:rPr>
              <a:t>__________________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(5)</a:t>
            </a:r>
            <a:r>
              <a:rPr lang="zh-CN" sz="2400">
                <a:ea typeface="宋体" panose="02010600030101010101" pitchFamily="2" charset="-122"/>
              </a:rPr>
              <a:t>排除故障</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通过实验测出了两组数据后</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电压表突然</a:t>
            </a:r>
            <a:r>
              <a:rPr lang="zh-CN" sz="2400">
                <a:latin typeface="Times New Roman" panose="02020603050405020304" pitchFamily="18" charset="0"/>
                <a:ea typeface="宋体" panose="02010600030101010101" pitchFamily="2" charset="-122"/>
              </a:rPr>
              <a:t>坏了．</a:t>
            </a:r>
            <a:r>
              <a:rPr lang="zh-CN" sz="2400">
                <a:ea typeface="宋体" panose="02010600030101010101" pitchFamily="2" charset="-122"/>
              </a:rPr>
              <a:t>请你利用现有器材</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帮助他设计电路</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再测一次该定值电阻的阻值</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并在图乙虚线框内画出你设计的电路图．</a:t>
            </a:r>
            <a:endParaRPr lang="zh-CN" altLang="en-US"/>
          </a:p>
        </p:txBody>
      </p:sp>
      <p:sp>
        <p:nvSpPr>
          <p:cNvPr id="6" name="文本框 5"/>
          <p:cNvSpPr txBox="1"/>
          <p:nvPr/>
        </p:nvSpPr>
        <p:spPr>
          <a:xfrm>
            <a:off x="1452880" y="2059305"/>
            <a:ext cx="21088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电阻</a:t>
            </a:r>
            <a:r>
              <a:rPr lang="en-US" sz="240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R</a:t>
            </a:r>
            <a:r>
              <a:rPr lang="en-US" sz="2400" i="1" baseline="-250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x</a:t>
            </a:r>
            <a:r>
              <a:rPr lang="zh-CN" sz="2400">
                <a:solidFill>
                  <a:srgbClr val="FF0000"/>
                </a:solidFill>
                <a:ea typeface="宋体" panose="02010600030101010101" pitchFamily="2" charset="-122"/>
              </a:rPr>
              <a:t>处断路</a:t>
            </a:r>
            <a:endParaRPr lang="zh-CN" altLang="en-US"/>
          </a:p>
        </p:txBody>
      </p:sp>
      <p:pic>
        <p:nvPicPr>
          <p:cNvPr id="15" name="图片 14"/>
          <p:cNvPicPr>
            <a:picLocks noChangeAspect="1"/>
          </p:cNvPicPr>
          <p:nvPr/>
        </p:nvPicPr>
        <p:blipFill>
          <a:blip r:embed="rId1"/>
          <a:srcRect l="53872" b="1494"/>
          <a:stretch>
            <a:fillRect/>
          </a:stretch>
        </p:blipFill>
        <p:spPr>
          <a:xfrm>
            <a:off x="5278120" y="3848735"/>
            <a:ext cx="2405380" cy="2135505"/>
          </a:xfrm>
          <a:prstGeom prst="rect">
            <a:avLst/>
          </a:prstGeom>
        </p:spPr>
      </p:pic>
      <p:pic>
        <p:nvPicPr>
          <p:cNvPr id="30" name="图片 29" descr="图片1"/>
          <p:cNvPicPr>
            <a:picLocks noChangeAspect="1"/>
          </p:cNvPicPr>
          <p:nvPr/>
        </p:nvPicPr>
        <p:blipFill>
          <a:blip r:embed="rId2"/>
          <a:stretch>
            <a:fillRect/>
          </a:stretch>
        </p:blipFill>
        <p:spPr>
          <a:xfrm>
            <a:off x="5611495" y="4114800"/>
            <a:ext cx="1828165" cy="1561465"/>
          </a:xfrm>
          <a:prstGeom prst="rect">
            <a:avLst/>
          </a:prstGeom>
        </p:spPr>
      </p:pic>
      <p:sp>
        <p:nvSpPr>
          <p:cNvPr id="2" name="文本框 1"/>
          <p:cNvSpPr txBox="1"/>
          <p:nvPr/>
        </p:nvSpPr>
        <p:spPr>
          <a:xfrm>
            <a:off x="6390640" y="5970270"/>
            <a:ext cx="625475" cy="368300"/>
          </a:xfrm>
          <a:prstGeom prst="rect">
            <a:avLst/>
          </a:prstGeom>
          <a:noFill/>
        </p:spPr>
        <p:txBody>
          <a:bodyPr wrap="square" rtlCol="0">
            <a:spAutoFit/>
          </a:bodyPr>
          <a:p>
            <a:r>
              <a:rPr lang="zh-CN" altLang="en-US"/>
              <a:t>乙</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blinds(horizontal)">
                                      <p:cBhvr>
                                        <p:cTn id="1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五边形 4"/>
          <p:cNvSpPr/>
          <p:nvPr/>
        </p:nvSpPr>
        <p:spPr>
          <a:xfrm rot="5400000">
            <a:off x="9750393" y="623539"/>
            <a:ext cx="2131092" cy="864870"/>
          </a:xfrm>
          <a:prstGeom prst="homePlate">
            <a:avLst/>
          </a:prstGeom>
          <a:solidFill>
            <a:srgbClr val="FF9919"/>
          </a:solidFill>
          <a:ln>
            <a:noFill/>
          </a:ln>
          <a:effectLst>
            <a:outerShdw blurRad="50800" dist="38100" algn="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vert270" rtlCol="0" anchor="ctr"/>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目</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录</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p:txBody>
      </p:sp>
      <p:grpSp>
        <p:nvGrpSpPr>
          <p:cNvPr id="17412" name="组合 3"/>
          <p:cNvGrpSpPr/>
          <p:nvPr/>
        </p:nvGrpSpPr>
        <p:grpSpPr>
          <a:xfrm>
            <a:off x="2981325" y="2710815"/>
            <a:ext cx="6338887" cy="822325"/>
            <a:chOff x="3671" y="4200"/>
            <a:chExt cx="9982" cy="1296"/>
          </a:xfrm>
        </p:grpSpPr>
        <p:sp>
          <p:nvSpPr>
            <p:cNvPr id="17413" name="文本框 104">
              <a:hlinkClick r:id="rId1" action="ppaction://hlinksldjump"/>
            </p:cNvPr>
            <p:cNvSpPr txBox="1"/>
            <p:nvPr>
              <p:custDataLst>
                <p:tags r:id="rId2"/>
              </p:custDataLst>
            </p:nvPr>
          </p:nvSpPr>
          <p:spPr>
            <a:xfrm>
              <a:off x="6076" y="4218"/>
              <a:ext cx="7577" cy="1278"/>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sym typeface="宋体" panose="02010600030101010101" pitchFamily="2" charset="-122"/>
                </a:rPr>
                <a:t>实验突破</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a:p>
              <a:pPr>
                <a:lnSpc>
                  <a:spcPct val="120000"/>
                </a:lnSpc>
                <a:buSzPct val="100000"/>
              </a:pP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4" name="组合 3"/>
            <p:cNvGrpSpPr/>
            <p:nvPr/>
          </p:nvGrpSpPr>
          <p:grpSpPr>
            <a:xfrm>
              <a:off x="3671" y="4200"/>
              <a:ext cx="2230" cy="1183"/>
              <a:chOff x="8163" y="4584"/>
              <a:chExt cx="2870" cy="1632"/>
            </a:xfrm>
          </p:grpSpPr>
          <p:pic>
            <p:nvPicPr>
              <p:cNvPr id="17415" name="图片 2"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16" name="文本框 5"/>
              <p:cNvSpPr txBox="1"/>
              <p:nvPr/>
            </p:nvSpPr>
            <p:spPr>
              <a:xfrm>
                <a:off x="9864" y="4584"/>
                <a:ext cx="401" cy="1403"/>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17" name="组合 11"/>
          <p:cNvGrpSpPr/>
          <p:nvPr/>
        </p:nvGrpSpPr>
        <p:grpSpPr>
          <a:xfrm>
            <a:off x="2991485" y="3749040"/>
            <a:ext cx="6338936" cy="751205"/>
            <a:chOff x="3529" y="5686"/>
            <a:chExt cx="9982" cy="1183"/>
          </a:xfrm>
        </p:grpSpPr>
        <p:sp>
          <p:nvSpPr>
            <p:cNvPr id="17418" name="文本框 108">
              <a:hlinkClick r:id="rId4" action="ppaction://hlinksldjump"/>
            </p:cNvPr>
            <p:cNvSpPr txBox="1"/>
            <p:nvPr>
              <p:custDataLst>
                <p:tags r:id="rId5"/>
              </p:custDataLst>
            </p:nvPr>
          </p:nvSpPr>
          <p:spPr>
            <a:xfrm>
              <a:off x="5902" y="5686"/>
              <a:ext cx="7609" cy="957"/>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山西</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6</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年真题精讲练</a:t>
              </a:r>
              <a:endParaRPr 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9" name="组合 12"/>
            <p:cNvGrpSpPr/>
            <p:nvPr/>
          </p:nvGrpSpPr>
          <p:grpSpPr>
            <a:xfrm>
              <a:off x="3529" y="5686"/>
              <a:ext cx="2230" cy="1183"/>
              <a:chOff x="8163" y="4584"/>
              <a:chExt cx="2870" cy="1632"/>
            </a:xfrm>
          </p:grpSpPr>
          <p:pic>
            <p:nvPicPr>
              <p:cNvPr id="17420" name="图片 13"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1" name="文本框 14"/>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8616950" y="2383790"/>
            <a:ext cx="2708910" cy="1967865"/>
          </a:xfrm>
          <a:prstGeom prst="rect">
            <a:avLst/>
          </a:prstGeom>
        </p:spPr>
      </p:pic>
      <p:sp>
        <p:nvSpPr>
          <p:cNvPr id="6" name="文本框 5"/>
          <p:cNvSpPr txBox="1"/>
          <p:nvPr/>
        </p:nvSpPr>
        <p:spPr>
          <a:xfrm>
            <a:off x="9406890" y="4610100"/>
            <a:ext cx="1231900"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2</a:t>
            </a:r>
            <a:r>
              <a:rPr lang="zh-CN" sz="1800">
                <a:cs typeface="楷体_GB2312" charset="0"/>
              </a:rPr>
              <a:t>题图</a:t>
            </a:r>
            <a:endParaRPr lang="zh-CN" altLang="en-US"/>
          </a:p>
        </p:txBody>
      </p:sp>
      <p:sp>
        <p:nvSpPr>
          <p:cNvPr id="7" name="文本框 6"/>
          <p:cNvSpPr txBox="1"/>
          <p:nvPr/>
        </p:nvSpPr>
        <p:spPr>
          <a:xfrm>
            <a:off x="708025" y="1894205"/>
            <a:ext cx="794004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cs typeface="Times New Roman" panose="02020603050405020304" pitchFamily="18" charset="0"/>
              </a:rPr>
              <a:t>2. (2015</a:t>
            </a:r>
            <a:r>
              <a:rPr lang="zh-CN" sz="2400">
                <a:latin typeface="Times New Roman" panose="02020603050405020304" pitchFamily="18" charset="0"/>
                <a:cs typeface="Times New Roman" panose="02020603050405020304" pitchFamily="18" charset="0"/>
              </a:rPr>
              <a:t>山西</a:t>
            </a:r>
            <a:r>
              <a:rPr lang="en-US" sz="2400">
                <a:latin typeface="Times New Roman" panose="02020603050405020304" pitchFamily="18" charset="0"/>
                <a:cs typeface="Times New Roman" panose="02020603050405020304" pitchFamily="18" charset="0"/>
              </a:rPr>
              <a:t>38</a:t>
            </a:r>
            <a:r>
              <a:rPr lang="zh-CN" sz="2400">
                <a:latin typeface="Times New Roman" panose="02020603050405020304" pitchFamily="18" charset="0"/>
                <a:cs typeface="Times New Roman" panose="02020603050405020304" pitchFamily="18" charset="0"/>
              </a:rPr>
              <a:t>题</a:t>
            </a:r>
            <a:r>
              <a:rPr lang="en-US" sz="2400">
                <a:latin typeface="Times New Roman" panose="02020603050405020304" pitchFamily="18" charset="0"/>
                <a:cs typeface="Times New Roman" panose="02020603050405020304" pitchFamily="18" charset="0"/>
              </a:rPr>
              <a:t>6</a:t>
            </a:r>
            <a:r>
              <a:rPr lang="zh-CN" sz="2400">
                <a:latin typeface="Times New Roman" panose="02020603050405020304" pitchFamily="18" charset="0"/>
                <a:cs typeface="Times New Roman" panose="02020603050405020304" pitchFamily="18" charset="0"/>
              </a:rPr>
              <a:t>分</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在</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测量定值电阻阻值</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cs typeface="Times New Roman" panose="02020603050405020304" pitchFamily="18" charset="0"/>
              </a:rPr>
              <a:t>的实验中：</a:t>
            </a:r>
            <a:r>
              <a:rPr lang="en-US" sz="2400">
                <a:latin typeface="Times New Roman" panose="02020603050405020304" pitchFamily="18" charset="0"/>
                <a:cs typeface="Times New Roman" panose="02020603050405020304" pitchFamily="18" charset="0"/>
              </a:rPr>
              <a:t>(1)</a:t>
            </a:r>
            <a:r>
              <a:rPr lang="zh-CN" sz="2400">
                <a:latin typeface="Times New Roman" panose="02020603050405020304" pitchFamily="18" charset="0"/>
                <a:cs typeface="Times New Roman" panose="02020603050405020304" pitchFamily="18" charset="0"/>
              </a:rPr>
              <a:t>如图是小明连接的部分实物图，请你用笔画线代替导线，帮助小明将图中的实物连接完整．</a:t>
            </a:r>
            <a:r>
              <a:rPr lang="en-US" sz="2400">
                <a:latin typeface="Times New Roman" panose="02020603050405020304" pitchFamily="18" charset="0"/>
                <a:cs typeface="Times New Roman" panose="02020603050405020304" pitchFamily="18" charset="0"/>
              </a:rPr>
              <a:t>(2)</a:t>
            </a:r>
            <a:r>
              <a:rPr lang="zh-CN" sz="2400">
                <a:latin typeface="Times New Roman" panose="02020603050405020304" pitchFamily="18" charset="0"/>
                <a:cs typeface="Times New Roman" panose="02020603050405020304" pitchFamily="18" charset="0"/>
              </a:rPr>
              <a:t>同桌小红连接电路，刚连接完最后一根导线，电压表、</a:t>
            </a:r>
            <a:endParaRPr lang="zh-CN" sz="2400">
              <a:latin typeface="Times New Roman" panose="02020603050405020304" pitchFamily="18" charset="0"/>
              <a:cs typeface="Times New Roman" panose="02020603050405020304" pitchFamily="18" charset="0"/>
            </a:endParaRPr>
          </a:p>
          <a:p>
            <a:pPr>
              <a:lnSpc>
                <a:spcPct val="150000"/>
              </a:lnSpc>
            </a:pPr>
            <a:r>
              <a:rPr lang="zh-CN" sz="2400">
                <a:latin typeface="Times New Roman" panose="02020603050405020304" pitchFamily="18" charset="0"/>
                <a:cs typeface="Times New Roman" panose="02020603050405020304" pitchFamily="18" charset="0"/>
              </a:rPr>
              <a:t>电流表都有示数，出现这种现象的原因是</a:t>
            </a:r>
            <a:r>
              <a:rPr lang="en-US" sz="2400">
                <a:latin typeface="Times New Roman" panose="02020603050405020304" pitchFamily="18" charset="0"/>
                <a:cs typeface="Times New Roman" panose="02020603050405020304" pitchFamily="18" charset="0"/>
              </a:rPr>
              <a:t>________________________________________</a:t>
            </a:r>
            <a:endParaRPr lang="zh-CN" altLang="en-US"/>
          </a:p>
        </p:txBody>
      </p:sp>
      <p:sp>
        <p:nvSpPr>
          <p:cNvPr id="8" name="文本框 7"/>
          <p:cNvSpPr txBox="1"/>
          <p:nvPr/>
        </p:nvSpPr>
        <p:spPr>
          <a:xfrm>
            <a:off x="968375" y="4763135"/>
            <a:ext cx="36474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连接电路时开关没有断开</a:t>
            </a:r>
            <a:endParaRPr lang="zh-CN" altLang="en-US"/>
          </a:p>
        </p:txBody>
      </p:sp>
      <p:grpSp>
        <p:nvGrpSpPr>
          <p:cNvPr id="9" name="组合 8"/>
          <p:cNvGrpSpPr/>
          <p:nvPr/>
        </p:nvGrpSpPr>
        <p:grpSpPr>
          <a:xfrm>
            <a:off x="9355455" y="3492500"/>
            <a:ext cx="697230" cy="700405"/>
            <a:chOff x="14732" y="5500"/>
            <a:chExt cx="1098" cy="1103"/>
          </a:xfrm>
        </p:grpSpPr>
        <p:sp>
          <p:nvSpPr>
            <p:cNvPr id="3" name="任意多边形 2"/>
            <p:cNvSpPr/>
            <p:nvPr/>
          </p:nvSpPr>
          <p:spPr>
            <a:xfrm>
              <a:off x="14744" y="5500"/>
              <a:ext cx="1087" cy="988"/>
            </a:xfrm>
            <a:custGeom>
              <a:avLst/>
              <a:gdLst>
                <a:gd name="connisteX0" fmla="*/ 0 w 690245"/>
                <a:gd name="connsiteY0" fmla="*/ 627380 h 627380"/>
                <a:gd name="connisteX1" fmla="*/ 250825 w 690245"/>
                <a:gd name="connsiteY1" fmla="*/ 282575 h 627380"/>
                <a:gd name="connisteX2" fmla="*/ 690245 w 690245"/>
                <a:gd name="connsiteY2" fmla="*/ 0 h 627380"/>
                <a:gd name="connisteX3" fmla="*/ 1082675 w 690245"/>
                <a:gd name="connsiteY3" fmla="*/ 172720 h 627380"/>
              </a:gdLst>
              <a:ahLst/>
              <a:cxnLst>
                <a:cxn ang="0">
                  <a:pos x="connisteX0" y="connsiteY0"/>
                </a:cxn>
                <a:cxn ang="0">
                  <a:pos x="connisteX1" y="connsiteY1"/>
                </a:cxn>
                <a:cxn ang="0">
                  <a:pos x="connisteX2" y="connsiteY2"/>
                </a:cxn>
                <a:cxn ang="0">
                  <a:pos x="connisteX3" y="connsiteY3"/>
                </a:cxn>
              </a:cxnLst>
              <a:rect l="l" t="t" r="r" b="b"/>
              <a:pathLst>
                <a:path w="690245" h="627380">
                  <a:moveTo>
                    <a:pt x="0" y="627380"/>
                  </a:moveTo>
                  <a:cubicBezTo>
                    <a:pt x="41275" y="563880"/>
                    <a:pt x="113030" y="408305"/>
                    <a:pt x="250825" y="282575"/>
                  </a:cubicBezTo>
                  <a:cubicBezTo>
                    <a:pt x="388620" y="156845"/>
                    <a:pt x="523875" y="22225"/>
                    <a:pt x="690245" y="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任意多边形 4"/>
            <p:cNvSpPr/>
            <p:nvPr/>
          </p:nvSpPr>
          <p:spPr>
            <a:xfrm>
              <a:off x="14732" y="6223"/>
              <a:ext cx="836" cy="381"/>
            </a:xfrm>
            <a:custGeom>
              <a:avLst/>
              <a:gdLst>
                <a:gd name="connisteX0" fmla="*/ 0 w 530860"/>
                <a:gd name="connsiteY0" fmla="*/ 172720 h 241897"/>
                <a:gd name="connisteX1" fmla="*/ 332105 w 530860"/>
                <a:gd name="connsiteY1" fmla="*/ 238760 h 241897"/>
                <a:gd name="connisteX2" fmla="*/ 411480 w 530860"/>
                <a:gd name="connsiteY2" fmla="*/ 79375 h 241897"/>
                <a:gd name="connisteX3" fmla="*/ 530860 w 530860"/>
                <a:gd name="connsiteY3" fmla="*/ 0 h 241897"/>
                <a:gd name="connisteX4" fmla="*/ 862330 w 530860"/>
                <a:gd name="connsiteY4" fmla="*/ -146050 h 241897"/>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30860" h="241898">
                  <a:moveTo>
                    <a:pt x="0" y="172720"/>
                  </a:moveTo>
                  <a:cubicBezTo>
                    <a:pt x="64770" y="189230"/>
                    <a:pt x="249555" y="257175"/>
                    <a:pt x="332105" y="238760"/>
                  </a:cubicBezTo>
                  <a:cubicBezTo>
                    <a:pt x="414655" y="220345"/>
                    <a:pt x="371475" y="127000"/>
                    <a:pt x="411480" y="79375"/>
                  </a:cubicBezTo>
                  <a:cubicBezTo>
                    <a:pt x="451485" y="31750"/>
                    <a:pt x="440690" y="45085"/>
                    <a:pt x="530860" y="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78255" y="1240790"/>
            <a:ext cx="9464040" cy="460375"/>
          </a:xfrm>
          <a:prstGeom prst="rect">
            <a:avLst/>
          </a:prstGeom>
          <a:noFill/>
          <a:ln w="9525">
            <a:noFill/>
          </a:ln>
        </p:spPr>
        <p:txBody>
          <a:bodyPr wrap="square">
            <a:spAutoFit/>
          </a:bodyPr>
          <a:p>
            <a:r>
              <a:rPr lang="en-US" sz="2400">
                <a:latin typeface="Times New Roman" panose="02020603050405020304" pitchFamily="18" charset="0"/>
                <a:ea typeface="宋体" panose="02010600030101010101" pitchFamily="2" charset="-122"/>
              </a:rPr>
              <a:t>(3)</a:t>
            </a:r>
            <a:r>
              <a:rPr lang="zh-CN" sz="2400">
                <a:ea typeface="宋体" panose="02010600030101010101" pitchFamily="2" charset="-122"/>
              </a:rPr>
              <a:t>请你为实验需要测量和计算的物理量</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画一个实验数据记录表格</a:t>
            </a:r>
            <a:endParaRPr lang="zh-CN" altLang="en-US"/>
          </a:p>
        </p:txBody>
      </p:sp>
      <p:sp>
        <p:nvSpPr>
          <p:cNvPr id="2" name="文本框 1"/>
          <p:cNvSpPr txBox="1"/>
          <p:nvPr/>
        </p:nvSpPr>
        <p:spPr>
          <a:xfrm>
            <a:off x="1196975" y="5400675"/>
            <a:ext cx="9754870" cy="6451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(4)</a:t>
            </a:r>
            <a:r>
              <a:rPr lang="zh-CN" sz="2400">
                <a:ea typeface="宋体" panose="02010600030101010101" pitchFamily="2" charset="-122"/>
              </a:rPr>
              <a:t>利用该实验电路还可以进行的实验有</a:t>
            </a:r>
            <a:r>
              <a:rPr lang="en-US" sz="2400">
                <a:latin typeface="Times New Roman" panose="02020603050405020304" pitchFamily="18" charset="0"/>
                <a:ea typeface="宋体" panose="02010600030101010101" pitchFamily="2" charset="-122"/>
              </a:rPr>
              <a:t>___________________________</a:t>
            </a:r>
            <a:endParaRPr lang="zh-CN" altLang="en-US"/>
          </a:p>
        </p:txBody>
      </p:sp>
      <p:graphicFrame>
        <p:nvGraphicFramePr>
          <p:cNvPr id="3" name="表格 2"/>
          <p:cNvGraphicFramePr/>
          <p:nvPr>
            <p:custDataLst>
              <p:tags r:id="rId1"/>
            </p:custDataLst>
          </p:nvPr>
        </p:nvGraphicFramePr>
        <p:xfrm>
          <a:off x="1588770" y="2334895"/>
          <a:ext cx="9362440" cy="2778760"/>
        </p:xfrm>
        <a:graphic>
          <a:graphicData uri="http://schemas.openxmlformats.org/drawingml/2006/table">
            <a:tbl>
              <a:tblPr firstRow="1" bandRow="1">
                <a:tableStyleId>{5940675A-B579-460E-94D1-54222C63F5DA}</a:tableStyleId>
              </a:tblPr>
              <a:tblGrid>
                <a:gridCol w="1677035"/>
                <a:gridCol w="1846580"/>
                <a:gridCol w="1783080"/>
                <a:gridCol w="1764665"/>
                <a:gridCol w="2291080"/>
              </a:tblGrid>
              <a:tr h="694690">
                <a:tc>
                  <a:txBody>
                    <a:bodyPr/>
                    <a:p>
                      <a:pPr indent="0" algn="ctr" fontAlgn="auto">
                        <a:lnSpc>
                          <a:spcPct val="150000"/>
                        </a:lnSpc>
                        <a:buNone/>
                      </a:pPr>
                      <a:r>
                        <a:rPr lang="en-US" sz="2400" b="0">
                          <a:solidFill>
                            <a:srgbClr val="FF0000"/>
                          </a:solidFill>
                          <a:latin typeface="Times New Roman" panose="02020603050405020304" pitchFamily="18" charset="0"/>
                          <a:cs typeface="Times New Roman" panose="02020603050405020304" pitchFamily="18" charset="0"/>
                        </a:rPr>
                        <a:t>实验</a:t>
                      </a:r>
                      <a:r>
                        <a:rPr lang="en-US" sz="2400">
                          <a:solidFill>
                            <a:srgbClr val="FF0000"/>
                          </a:solidFill>
                          <a:latin typeface="Times New Roman" panose="02020603050405020304" pitchFamily="18" charset="0"/>
                          <a:cs typeface="Times New Roman" panose="02020603050405020304" pitchFamily="18" charset="0"/>
                          <a:sym typeface="+mn-ea"/>
                        </a:rPr>
                        <a:t>次数</a:t>
                      </a:r>
                      <a:endParaRPr lang="en-US" altLang="en-US" sz="2400" b="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r>
                        <a:rPr lang="en-US" sz="2400">
                          <a:solidFill>
                            <a:srgbClr val="FF0000"/>
                          </a:solidFill>
                          <a:latin typeface="Times New Roman" panose="02020603050405020304" pitchFamily="18" charset="0"/>
                          <a:cs typeface="Times New Roman" panose="02020603050405020304" pitchFamily="18" charset="0"/>
                          <a:sym typeface="+mn-ea"/>
                        </a:rPr>
                        <a:t>电压</a:t>
                      </a:r>
                      <a:r>
                        <a:rPr lang="en-US" sz="2400" i="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U</a:t>
                      </a:r>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/V</a:t>
                      </a: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r>
                        <a:rPr lang="en-US" sz="2400">
                          <a:solidFill>
                            <a:srgbClr val="FF0000"/>
                          </a:solidFill>
                          <a:latin typeface="Times New Roman" panose="02020603050405020304" pitchFamily="18" charset="0"/>
                          <a:cs typeface="Times New Roman" panose="02020603050405020304" pitchFamily="18" charset="0"/>
                          <a:sym typeface="+mn-ea"/>
                        </a:rPr>
                        <a:t>电流</a:t>
                      </a:r>
                      <a:r>
                        <a:rPr lang="en-US" sz="2400" i="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I</a:t>
                      </a:r>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/A</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r>
                        <a:rPr lang="en-US" sz="2400">
                          <a:solidFill>
                            <a:srgbClr val="FF0000"/>
                          </a:solidFill>
                          <a:latin typeface="Times New Roman" panose="02020603050405020304" pitchFamily="18" charset="0"/>
                          <a:cs typeface="Times New Roman" panose="02020603050405020304" pitchFamily="18" charset="0"/>
                          <a:sym typeface="+mn-ea"/>
                        </a:rPr>
                        <a:t>电阻</a:t>
                      </a:r>
                      <a:r>
                        <a:rPr lang="en-US" sz="2400" i="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R</a:t>
                      </a:r>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/Ω</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r>
                        <a:rPr lang="en-US" sz="2400">
                          <a:solidFill>
                            <a:srgbClr val="FF0000"/>
                          </a:solidFill>
                          <a:latin typeface="Times New Roman" panose="02020603050405020304" pitchFamily="18" charset="0"/>
                          <a:cs typeface="Times New Roman" panose="02020603050405020304" pitchFamily="18" charset="0"/>
                          <a:sym typeface="+mn-ea"/>
                        </a:rPr>
                        <a:t>电阻平均值</a:t>
                      </a:r>
                      <a:r>
                        <a:rPr lang="en-US" sz="2400" i="1">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sym typeface="+mn-ea"/>
                        </a:rPr>
                        <a:t>/Ω</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r>
              <a:tr h="694690">
                <a:tc>
                  <a:txBody>
                    <a:bodyPr/>
                    <a:p>
                      <a:pPr indent="0" algn="ctr" fontAlgn="auto">
                        <a:lnSpc>
                          <a:spcPct val="150000"/>
                        </a:lnSpc>
                        <a:buNone/>
                      </a:pPr>
                      <a:r>
                        <a:rPr lang="en-US" sz="2400" b="0">
                          <a:solidFill>
                            <a:srgbClr val="FF0000"/>
                          </a:solidFill>
                          <a:latin typeface="Times New Roman" panose="02020603050405020304" pitchFamily="18" charset="0"/>
                          <a:cs typeface="Times New Roman" panose="02020603050405020304" pitchFamily="18" charset="0"/>
                        </a:rPr>
                        <a:t>1</a:t>
                      </a:r>
                      <a:endParaRPr lang="en-US" altLang="en-US" sz="2400" b="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rowSpan="3">
                  <a:txBody>
                    <a:bodyPr/>
                    <a:p>
                      <a:pPr indent="0" algn="ctr" fontAlgn="auto">
                        <a:lnSpc>
                          <a:spcPct val="150000"/>
                        </a:lnSpc>
                        <a:buNone/>
                      </a:pP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r>
              <a:tr h="694690">
                <a:tc>
                  <a:txBody>
                    <a:bodyPr/>
                    <a:p>
                      <a:pPr indent="0" algn="ctr" fontAlgn="auto">
                        <a:lnSpc>
                          <a:spcPct val="15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vMerge="1">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r>
              <a:tr h="694690">
                <a:tc>
                  <a:txBody>
                    <a:bodyPr/>
                    <a:p>
                      <a:pPr indent="0" algn="ctr" fontAlgn="auto">
                        <a:lnSpc>
                          <a:spcPct val="15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3</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vMerge="1">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r>
            </a:tbl>
          </a:graphicData>
        </a:graphic>
      </p:graphicFrame>
      <p:sp>
        <p:nvSpPr>
          <p:cNvPr id="4" name="文本框 3"/>
          <p:cNvSpPr txBox="1"/>
          <p:nvPr/>
        </p:nvSpPr>
        <p:spPr>
          <a:xfrm>
            <a:off x="1588770" y="1874203"/>
            <a:ext cx="5080000" cy="460375"/>
          </a:xfrm>
          <a:prstGeom prst="rect">
            <a:avLst/>
          </a:prstGeom>
          <a:noFill/>
          <a:ln w="9525">
            <a:noFill/>
          </a:ln>
        </p:spPr>
        <p:txBody>
          <a:bodyPr>
            <a:spAutoFit/>
          </a:bodyPr>
          <a:p>
            <a:r>
              <a:rPr lang="zh-CN" sz="2400">
                <a:solidFill>
                  <a:srgbClr val="FF0000"/>
                </a:solidFill>
                <a:ea typeface="宋体" panose="02010600030101010101" pitchFamily="2" charset="-122"/>
              </a:rPr>
              <a:t>如下表所示</a:t>
            </a:r>
            <a:endParaRPr lang="zh-CN" altLang="en-US"/>
          </a:p>
        </p:txBody>
      </p:sp>
      <p:sp>
        <p:nvSpPr>
          <p:cNvPr id="5" name="文本框 4"/>
          <p:cNvSpPr txBox="1"/>
          <p:nvPr/>
        </p:nvSpPr>
        <p:spPr>
          <a:xfrm>
            <a:off x="6668770" y="5544185"/>
            <a:ext cx="33159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探究电流与电压的关系</a:t>
            </a:r>
            <a:endParaRPr lang="zh-CN" altLang="en-US"/>
          </a:p>
        </p:txBody>
      </p:sp>
      <p:graphicFrame>
        <p:nvGraphicFramePr>
          <p:cNvPr id="6" name="对象 5"/>
          <p:cNvGraphicFramePr/>
          <p:nvPr/>
        </p:nvGraphicFramePr>
        <p:xfrm>
          <a:off x="10268585" y="2406650"/>
          <a:ext cx="382270" cy="508635"/>
        </p:xfrm>
        <a:graphic>
          <a:graphicData uri="http://schemas.openxmlformats.org/presentationml/2006/ole">
            <mc:AlternateContent xmlns:mc="http://schemas.openxmlformats.org/markup-compatibility/2006">
              <mc:Choice xmlns:v="urn:schemas-microsoft-com:vml" Requires="v">
                <p:oleObj spid="_x0000_s7" name="" r:id="rId2" imgW="346075" imgH="452755" progId="Equation.DSMT4">
                  <p:embed/>
                </p:oleObj>
              </mc:Choice>
              <mc:Fallback>
                <p:oleObj name="" r:id="rId2" imgW="346075" imgH="452755" progId="Equation.DSMT4">
                  <p:embed/>
                  <p:pic>
                    <p:nvPicPr>
                      <p:cNvPr id="0" name="图片 6"/>
                      <p:cNvPicPr/>
                      <p:nvPr/>
                    </p:nvPicPr>
                    <p:blipFill>
                      <a:blip r:embed="rId3"/>
                      <a:stretch>
                        <a:fillRect/>
                      </a:stretch>
                    </p:blipFill>
                    <p:spPr>
                      <a:xfrm>
                        <a:off x="10268585" y="2406650"/>
                        <a:ext cx="382270" cy="50863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837565" y="1534795"/>
            <a:ext cx="10750550"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a:t>
            </a:r>
            <a:r>
              <a:rPr lang="en-US" sz="2400">
                <a:latin typeface="Times New Roman" panose="02020603050405020304" pitchFamily="18" charset="0"/>
                <a:ea typeface="宋体" panose="02010600030101010101" pitchFamily="2" charset="-122"/>
              </a:rPr>
              <a:t> </a:t>
            </a:r>
            <a:r>
              <a:rPr lang="zh-CN" sz="2400">
                <a:ea typeface="宋体" panose="02010600030101010101" pitchFamily="2" charset="-122"/>
              </a:rPr>
              <a:t>物理兴趣小组在做</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测量小灯泡的电阻</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实验时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准备了以</a:t>
            </a:r>
            <a:r>
              <a:rPr lang="zh-CN" sz="2400">
                <a:latin typeface="Times New Roman" panose="02020603050405020304" pitchFamily="18" charset="0"/>
                <a:ea typeface="宋体" panose="02010600030101010101" pitchFamily="2" charset="-122"/>
              </a:rPr>
              <a:t>下器材：小灯泡</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rPr>
              <a:t>额定电压为</a:t>
            </a:r>
            <a:r>
              <a:rPr lang="en-US" sz="2400">
                <a:latin typeface="Times New Roman" panose="02020603050405020304" pitchFamily="18" charset="0"/>
                <a:ea typeface="宋体" panose="02010600030101010101" pitchFamily="2" charset="-122"/>
              </a:rPr>
              <a:t>2.5 V)</a:t>
            </a:r>
            <a:r>
              <a:rPr lang="zh-CN" sz="2400">
                <a:ea typeface="宋体" panose="02010600030101010101" pitchFamily="2" charset="-122"/>
              </a:rPr>
              <a:t>、电流表</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ea typeface="宋体" panose="02010600030101010101" pitchFamily="2" charset="-122"/>
              </a:rPr>
              <a:t>0</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0.6 A</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0</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3 A)</a:t>
            </a:r>
            <a:r>
              <a:rPr lang="zh-CN" sz="2400">
                <a:ea typeface="宋体" panose="02010600030101010101" pitchFamily="2" charset="-122"/>
              </a:rPr>
              <a:t>、电压表</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ea typeface="宋体" panose="02010600030101010101" pitchFamily="2" charset="-122"/>
              </a:rPr>
              <a:t>0</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3 V</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0</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15 V)</a:t>
            </a:r>
            <a:r>
              <a:rPr lang="zh-CN" sz="2400">
                <a:ea typeface="宋体" panose="02010600030101010101" pitchFamily="2" charset="-122"/>
              </a:rPr>
              <a:t>、开关、两节干电池、滑动变阻器、导线若干．甲图为该小组连接的实物图．</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请指出实物图连接的两处错误．</a:t>
            </a:r>
            <a:r>
              <a:rPr lang="en-US" sz="2400">
                <a:latin typeface="宋体" panose="02010600030101010101" pitchFamily="2" charset="-122"/>
                <a:cs typeface="Times New Roman" panose="02020603050405020304" pitchFamily="18" charset="0"/>
              </a:rPr>
              <a:t>①</a:t>
            </a:r>
            <a:r>
              <a:rPr lang="en-US" sz="2400">
                <a:latin typeface="Times New Roman" panose="02020603050405020304" pitchFamily="18" charset="0"/>
                <a:ea typeface="宋体" panose="02010600030101010101" pitchFamily="2" charset="-122"/>
              </a:rPr>
              <a:t>______________________________</a:t>
            </a:r>
            <a:r>
              <a:rPr lang="zh-CN" sz="2400">
                <a:ea typeface="宋体" panose="02010600030101010101" pitchFamily="2" charset="-122"/>
              </a:rPr>
              <a:t>；</a:t>
            </a:r>
            <a:r>
              <a:rPr lang="en-US" sz="2400">
                <a:latin typeface="宋体" panose="02010600030101010101" pitchFamily="2" charset="-122"/>
                <a:ea typeface="宋体" panose="02010600030101010101" pitchFamily="2" charset="-122"/>
                <a:cs typeface="Times New Roman" panose="02020603050405020304" pitchFamily="18" charset="0"/>
              </a:rPr>
              <a:t>②</a:t>
            </a:r>
            <a:r>
              <a:rPr lang="en-US" sz="2400">
                <a:latin typeface="Times New Roman" panose="02020603050405020304" pitchFamily="18" charset="0"/>
                <a:ea typeface="宋体" panose="02010600030101010101" pitchFamily="2" charset="-122"/>
              </a:rPr>
              <a:t>______________________________</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__________________________________</a:t>
            </a:r>
            <a:r>
              <a:rPr lang="zh-CN" sz="2400">
                <a:ea typeface="宋体" panose="02010600030101010101" pitchFamily="2" charset="-122"/>
              </a:rPr>
              <a:t>．</a:t>
            </a:r>
            <a:endParaRPr lang="zh-CN" altLang="en-US"/>
          </a:p>
        </p:txBody>
      </p:sp>
      <p:grpSp>
        <p:nvGrpSpPr>
          <p:cNvPr id="5" name="组合 4"/>
          <p:cNvGrpSpPr/>
          <p:nvPr/>
        </p:nvGrpSpPr>
        <p:grpSpPr>
          <a:xfrm>
            <a:off x="909320" y="1067435"/>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pic>
        <p:nvPicPr>
          <p:cNvPr id="3" name="图片 -2147482334" descr="C:\Documents and Settings\Administrator\桌面\物理（山西）\山西物理\X162.TIF"/>
          <p:cNvPicPr>
            <a:picLocks noChangeAspect="1"/>
          </p:cNvPicPr>
          <p:nvPr/>
        </p:nvPicPr>
        <p:blipFill>
          <a:blip r:embed="rId2" r:link="rId3"/>
          <a:stretch>
            <a:fillRect/>
          </a:stretch>
        </p:blipFill>
        <p:spPr>
          <a:xfrm>
            <a:off x="8341995" y="3229610"/>
            <a:ext cx="2054860" cy="2103120"/>
          </a:xfrm>
          <a:prstGeom prst="rect">
            <a:avLst/>
          </a:prstGeom>
          <a:noFill/>
          <a:ln w="9525">
            <a:noFill/>
          </a:ln>
        </p:spPr>
      </p:pic>
      <p:sp>
        <p:nvSpPr>
          <p:cNvPr id="100" name="文本框 99"/>
          <p:cNvSpPr txBox="1"/>
          <p:nvPr/>
        </p:nvSpPr>
        <p:spPr>
          <a:xfrm>
            <a:off x="8864600" y="5479415"/>
            <a:ext cx="1061720" cy="368300"/>
          </a:xfrm>
          <a:prstGeom prst="rect">
            <a:avLst/>
          </a:prstGeom>
          <a:noFill/>
          <a:ln w="9525">
            <a:noFill/>
          </a:ln>
        </p:spPr>
        <p:txBody>
          <a:bodyPr wrap="square">
            <a:spAutoFit/>
          </a:bodyPr>
          <a:p>
            <a:pPr algn="ctr"/>
            <a:r>
              <a:rPr lang="zh-CN" sz="1800">
                <a:cs typeface="楷体_GB2312" charset="0"/>
              </a:rPr>
              <a:t>甲            </a:t>
            </a:r>
            <a:r>
              <a:rPr lang="en-US" sz="1800">
                <a:latin typeface="Times New Roman" panose="02020603050405020304" pitchFamily="18" charset="0"/>
                <a:cs typeface="Times New Roman" panose="02020603050405020304" pitchFamily="18" charset="0"/>
              </a:rPr>
              <a:t> </a:t>
            </a:r>
            <a:endParaRPr lang="zh-CN" altLang="en-US" sz="1800"/>
          </a:p>
        </p:txBody>
      </p:sp>
      <p:sp>
        <p:nvSpPr>
          <p:cNvPr id="7" name="文本框 6"/>
          <p:cNvSpPr txBox="1"/>
          <p:nvPr/>
        </p:nvSpPr>
        <p:spPr>
          <a:xfrm>
            <a:off x="8841740" y="5770245"/>
            <a:ext cx="1208405"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3</a:t>
            </a:r>
            <a:r>
              <a:rPr lang="zh-CN" sz="1800">
                <a:cs typeface="楷体_GB2312" charset="0"/>
              </a:rPr>
              <a:t>题图</a:t>
            </a:r>
            <a:endParaRPr lang="zh-CN" altLang="en-US" sz="1800"/>
          </a:p>
        </p:txBody>
      </p:sp>
      <p:sp>
        <p:nvSpPr>
          <p:cNvPr id="9" name="文本框 8"/>
          <p:cNvSpPr txBox="1"/>
          <p:nvPr/>
        </p:nvSpPr>
        <p:spPr>
          <a:xfrm>
            <a:off x="1324610" y="3843655"/>
            <a:ext cx="39795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电流表的正负接线柱接反了</a:t>
            </a:r>
            <a:endParaRPr lang="zh-CN" altLang="en-US"/>
          </a:p>
        </p:txBody>
      </p:sp>
      <p:sp>
        <p:nvSpPr>
          <p:cNvPr id="10" name="文本框 9"/>
          <p:cNvSpPr txBox="1"/>
          <p:nvPr/>
        </p:nvSpPr>
        <p:spPr>
          <a:xfrm>
            <a:off x="1228725" y="4261485"/>
            <a:ext cx="4893945" cy="1198880"/>
          </a:xfrm>
          <a:prstGeom prst="rect">
            <a:avLst/>
          </a:prstGeom>
          <a:noFill/>
          <a:ln w="9525">
            <a:noFill/>
          </a:ln>
        </p:spPr>
        <p:txBody>
          <a:bodyPr wrap="square">
            <a:spAutoFit/>
          </a:bodyPr>
          <a:p>
            <a:pPr>
              <a:lnSpc>
                <a:spcPct val="150000"/>
              </a:lnSpc>
            </a:pPr>
            <a:r>
              <a:rPr lang="zh-CN" sz="2400">
                <a:solidFill>
                  <a:srgbClr val="FF0000"/>
                </a:solidFill>
                <a:ea typeface="宋体" panose="02010600030101010101" pitchFamily="2" charset="-122"/>
              </a:rPr>
              <a:t>滑动变阻器没有选择</a:t>
            </a:r>
            <a:r>
              <a:rPr lang="en-US"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一上一下</a:t>
            </a:r>
            <a:r>
              <a:rPr lang="en-US" sz="2400">
                <a:solidFill>
                  <a:srgbClr val="FF0000"/>
                </a:solidFill>
                <a:latin typeface="Times New Roman" panose="02020603050405020304" pitchFamily="18" charset="0"/>
                <a:ea typeface="宋体" panose="02010600030101010101" pitchFamily="2" charset="-122"/>
              </a:rPr>
              <a:t>”</a:t>
            </a:r>
            <a:endParaRPr lang="en-US" sz="2400">
              <a:solidFill>
                <a:srgbClr val="FF0000"/>
              </a:solidFill>
              <a:latin typeface="Times New Roman" panose="02020603050405020304" pitchFamily="18" charset="0"/>
              <a:ea typeface="宋体" panose="02010600030101010101" pitchFamily="2" charset="-122"/>
            </a:endParaRPr>
          </a:p>
          <a:p>
            <a:pPr>
              <a:lnSpc>
                <a:spcPct val="150000"/>
              </a:lnSpc>
            </a:pPr>
            <a:r>
              <a:rPr lang="zh-CN" sz="2400">
                <a:solidFill>
                  <a:srgbClr val="FF0000"/>
                </a:solidFill>
                <a:ea typeface="宋体" panose="02010600030101010101" pitchFamily="2" charset="-122"/>
              </a:rPr>
              <a:t>两个接线柱</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91160" y="499745"/>
            <a:ext cx="11409045" cy="3709035"/>
          </a:xfrm>
          <a:prstGeom prst="rect">
            <a:avLst/>
          </a:prstGeom>
          <a:noFill/>
          <a:ln w="9525">
            <a:noFill/>
          </a:ln>
        </p:spPr>
        <p:txBody>
          <a:bodyPr wrap="square">
            <a:spAutoFit/>
          </a:bodyPr>
          <a:p>
            <a:pPr>
              <a:lnSpc>
                <a:spcPct val="140000"/>
              </a:lnSpc>
            </a:pP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正确连接电路后</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闭合开关</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当滑动变阻器的滑片置于某位置时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电流表和电压表的示数如图乙所示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电流表示数为</a:t>
            </a:r>
            <a:r>
              <a:rPr lang="en-US" sz="2400">
                <a:latin typeface="Times New Roman" panose="02020603050405020304" pitchFamily="18" charset="0"/>
                <a:ea typeface="宋体" panose="02010600030101010101" pitchFamily="2" charset="-122"/>
              </a:rPr>
              <a:t>________A</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则小灯泡电阻为</a:t>
            </a:r>
            <a:r>
              <a:rPr lang="en-US" sz="2400">
                <a:latin typeface="Times New Roman" panose="02020603050405020304" pitchFamily="18" charset="0"/>
                <a:ea typeface="宋体" panose="02010600030101010101" pitchFamily="2" charset="-122"/>
              </a:rPr>
              <a:t>______Ω(</a:t>
            </a:r>
            <a:r>
              <a:rPr lang="zh-CN" sz="2400">
                <a:ea typeface="宋体" panose="02010600030101010101" pitchFamily="2" charset="-122"/>
              </a:rPr>
              <a:t>计算结果保留一位小数</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改变滑动变阻器滑片的位置</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记录下不同时刻的电压值和电流值</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并计算出小灯泡在不同电压下的电阻值</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数据处理表格如下所示</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其中有一处是不恰当的</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这一处是</a:t>
            </a:r>
            <a:r>
              <a:rPr lang="en-US" sz="2400">
                <a:latin typeface="Times New Roman" panose="02020603050405020304" pitchFamily="18" charset="0"/>
                <a:ea typeface="宋体" panose="02010600030101010101" pitchFamily="2" charset="-122"/>
              </a:rPr>
              <a:t>____________</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原因是</a:t>
            </a:r>
            <a:r>
              <a:rPr lang="en-US" sz="2400">
                <a:latin typeface="Times New Roman" panose="02020603050405020304" pitchFamily="18" charset="0"/>
                <a:cs typeface="Times New Roman" panose="02020603050405020304" pitchFamily="18" charset="0"/>
              </a:rPr>
              <a:t>____</a:t>
            </a:r>
            <a:r>
              <a:rPr lang="en-US" sz="2400">
                <a:latin typeface="Times New Roman" panose="02020603050405020304" pitchFamily="18" charset="0"/>
                <a:cs typeface="Times New Roman" panose="02020603050405020304" pitchFamily="18" charset="0"/>
                <a:sym typeface="+mn-ea"/>
              </a:rPr>
              <a:t>_________________________________________</a:t>
            </a:r>
            <a:r>
              <a:rPr lang="en-US" sz="2400">
                <a:latin typeface="Times New Roman" panose="02020603050405020304" pitchFamily="18" charset="0"/>
                <a:cs typeface="Times New Roman" panose="02020603050405020304" pitchFamily="18" charset="0"/>
              </a:rPr>
              <a:t>____</a:t>
            </a:r>
            <a:endParaRPr lang="en-US" sz="2400">
              <a:latin typeface="Times New Roman" panose="02020603050405020304" pitchFamily="18" charset="0"/>
              <a:cs typeface="Times New Roman" panose="02020603050405020304" pitchFamily="18" charset="0"/>
            </a:endParaRPr>
          </a:p>
          <a:p>
            <a:pPr>
              <a:lnSpc>
                <a:spcPct val="140000"/>
              </a:lnSpc>
            </a:pPr>
            <a:r>
              <a:rPr lang="en-US" sz="2400">
                <a:latin typeface="Times New Roman" panose="02020603050405020304" pitchFamily="18" charset="0"/>
                <a:cs typeface="Times New Roman" panose="02020603050405020304" pitchFamily="18" charset="0"/>
                <a:sym typeface="+mn-ea"/>
              </a:rPr>
              <a:t>___________.</a:t>
            </a:r>
            <a:endParaRPr lang="zh-CN" altLang="en-US" sz="2400"/>
          </a:p>
        </p:txBody>
      </p:sp>
      <p:graphicFrame>
        <p:nvGraphicFramePr>
          <p:cNvPr id="2" name="表格 1"/>
          <p:cNvGraphicFramePr/>
          <p:nvPr>
            <p:custDataLst>
              <p:tags r:id="rId1"/>
            </p:custDataLst>
          </p:nvPr>
        </p:nvGraphicFramePr>
        <p:xfrm>
          <a:off x="3425190" y="3774440"/>
          <a:ext cx="8148955" cy="2796540"/>
        </p:xfrm>
        <a:graphic>
          <a:graphicData uri="http://schemas.openxmlformats.org/drawingml/2006/table">
            <a:tbl>
              <a:tblPr firstRow="1" bandRow="1">
                <a:tableStyleId>{5940675A-B579-460E-94D1-54222C63F5DA}</a:tableStyleId>
              </a:tblPr>
              <a:tblGrid>
                <a:gridCol w="1653540"/>
                <a:gridCol w="1374140"/>
                <a:gridCol w="1372870"/>
                <a:gridCol w="1521460"/>
                <a:gridCol w="2226945"/>
              </a:tblGrid>
              <a:tr h="597535">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实验次数</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电压/V</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电流/A</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电阻/Ω</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平均电阻/Ω</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r>
              <a:tr h="483870">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1</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1.0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0.17</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5.9</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4">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0">
                          <a:latin typeface="Times New Roman" panose="02020603050405020304" pitchFamily="18" charset="0"/>
                          <a:ea typeface="宋体" panose="02010600030101010101" pitchFamily="2" charset="-122"/>
                        </a:rPr>
                        <a:t>7.7</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31165">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2</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1.4</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0.18</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7.8</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1180">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3</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1.8</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0.22</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8.2</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50545">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4</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2.0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0.23</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8.7</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5461000" y="1156970"/>
            <a:ext cx="172720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0.24</a:t>
            </a:r>
            <a:endParaRPr lang="zh-CN" altLang="en-US"/>
          </a:p>
        </p:txBody>
      </p:sp>
      <p:sp>
        <p:nvSpPr>
          <p:cNvPr id="4" name="文本框 3"/>
          <p:cNvSpPr txBox="1"/>
          <p:nvPr/>
        </p:nvSpPr>
        <p:spPr>
          <a:xfrm>
            <a:off x="9255760" y="1156970"/>
            <a:ext cx="122428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9.6</a:t>
            </a:r>
            <a:endParaRPr lang="zh-CN" altLang="en-US"/>
          </a:p>
        </p:txBody>
      </p:sp>
      <p:sp>
        <p:nvSpPr>
          <p:cNvPr id="5" name="文本框 4"/>
          <p:cNvSpPr txBox="1"/>
          <p:nvPr/>
        </p:nvSpPr>
        <p:spPr>
          <a:xfrm>
            <a:off x="1224280" y="3187065"/>
            <a:ext cx="14458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平均</a:t>
            </a:r>
            <a:r>
              <a:rPr lang="zh-CN" sz="2400">
                <a:solidFill>
                  <a:srgbClr val="FF0000"/>
                </a:solidFill>
                <a:latin typeface="Times New Roman" panose="02020603050405020304" pitchFamily="18" charset="0"/>
                <a:ea typeface="宋体" panose="02010600030101010101" pitchFamily="2" charset="-122"/>
              </a:rPr>
              <a:t>电阻</a:t>
            </a:r>
            <a:endParaRPr lang="zh-CN" altLang="en-US"/>
          </a:p>
        </p:txBody>
      </p:sp>
      <p:sp>
        <p:nvSpPr>
          <p:cNvPr id="6" name="文本框 5"/>
          <p:cNvSpPr txBox="1"/>
          <p:nvPr/>
        </p:nvSpPr>
        <p:spPr>
          <a:xfrm>
            <a:off x="436245" y="2983230"/>
            <a:ext cx="11151870" cy="1198880"/>
          </a:xfrm>
          <a:prstGeom prst="rect">
            <a:avLst/>
          </a:prstGeom>
          <a:noFill/>
          <a:ln w="9525">
            <a:noFill/>
          </a:ln>
        </p:spPr>
        <p:txBody>
          <a:bodyPr wrap="square">
            <a:spAutoFit/>
          </a:bodyPr>
          <a:p>
            <a:pPr>
              <a:lnSpc>
                <a:spcPct val="150000"/>
              </a:lnSpc>
            </a:pPr>
            <a:r>
              <a:rPr lang="en-US" altLang="zh-CN" sz="2400">
                <a:solidFill>
                  <a:srgbClr val="FF0000"/>
                </a:solidFill>
                <a:latin typeface="Times New Roman" panose="02020603050405020304" pitchFamily="18" charset="0"/>
                <a:ea typeface="宋体" panose="02010600030101010101" pitchFamily="2" charset="-122"/>
              </a:rPr>
              <a:t>                                                  </a:t>
            </a:r>
            <a:r>
              <a:rPr lang="zh-CN" sz="2400">
                <a:solidFill>
                  <a:srgbClr val="FF0000"/>
                </a:solidFill>
                <a:latin typeface="Times New Roman" panose="02020603050405020304" pitchFamily="18" charset="0"/>
                <a:ea typeface="宋体" panose="02010600030101010101" pitchFamily="2" charset="-122"/>
              </a:rPr>
              <a:t>小灯泡的电阻受温度影响，温度越高，电阻越大，不能求平均值</a:t>
            </a:r>
            <a:endParaRPr lang="zh-CN" altLang="en-US"/>
          </a:p>
        </p:txBody>
      </p:sp>
      <p:pic>
        <p:nvPicPr>
          <p:cNvPr id="7" name="图片 6"/>
          <p:cNvPicPr>
            <a:picLocks noChangeAspect="1"/>
          </p:cNvPicPr>
          <p:nvPr/>
        </p:nvPicPr>
        <p:blipFill>
          <a:blip r:embed="rId2"/>
          <a:stretch>
            <a:fillRect/>
          </a:stretch>
        </p:blipFill>
        <p:spPr>
          <a:xfrm>
            <a:off x="1394460" y="4253865"/>
            <a:ext cx="1313815" cy="2103120"/>
          </a:xfrm>
          <a:prstGeom prst="rect">
            <a:avLst/>
          </a:prstGeom>
        </p:spPr>
      </p:pic>
      <p:sp>
        <p:nvSpPr>
          <p:cNvPr id="8" name="文本框 7"/>
          <p:cNvSpPr txBox="1"/>
          <p:nvPr/>
        </p:nvSpPr>
        <p:spPr>
          <a:xfrm>
            <a:off x="1853565" y="6308725"/>
            <a:ext cx="606425" cy="368300"/>
          </a:xfrm>
          <a:prstGeom prst="rect">
            <a:avLst/>
          </a:prstGeom>
          <a:noFill/>
        </p:spPr>
        <p:txBody>
          <a:bodyPr wrap="square" rtlCol="0">
            <a:spAutoFit/>
          </a:bodyPr>
          <a:p>
            <a:r>
              <a:rPr lang="zh-CN" altLang="en-US"/>
              <a:t>乙</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框 8"/>
          <p:cNvSpPr txBox="1"/>
          <p:nvPr/>
        </p:nvSpPr>
        <p:spPr>
          <a:xfrm>
            <a:off x="1623695" y="2552700"/>
            <a:ext cx="8886190"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(4</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该小组又利用这个电路测量小灯泡</a:t>
            </a:r>
            <a:r>
              <a:rPr lang="zh-CN" sz="2400">
                <a:ea typeface="宋体" panose="02010600030101010101" pitchFamily="2" charset="-122"/>
              </a:rPr>
              <a:t>的额定功率</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应调节滑动变阻器滑片使电压表示数为</a:t>
            </a:r>
            <a:r>
              <a:rPr lang="en-US" sz="2400">
                <a:latin typeface="Times New Roman" panose="02020603050405020304" pitchFamily="18" charset="0"/>
                <a:ea typeface="宋体" panose="02010600030101010101" pitchFamily="2" charset="-122"/>
              </a:rPr>
              <a:t>________V</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若此时电流表示数为</a:t>
            </a:r>
            <a:r>
              <a:rPr lang="en-US" sz="2400">
                <a:latin typeface="Times New Roman" panose="02020603050405020304" pitchFamily="18" charset="0"/>
                <a:ea typeface="宋体" panose="02010600030101010101" pitchFamily="2" charset="-122"/>
              </a:rPr>
              <a:t>0.25 A</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则小灯泡的额定功率为</a:t>
            </a:r>
            <a:r>
              <a:rPr lang="en-US" sz="2400">
                <a:latin typeface="Times New Roman" panose="02020603050405020304" pitchFamily="18" charset="0"/>
                <a:ea typeface="宋体" panose="02010600030101010101" pitchFamily="2" charset="-122"/>
              </a:rPr>
              <a:t>________W</a:t>
            </a:r>
            <a:endParaRPr lang="zh-CN" altLang="en-US"/>
          </a:p>
        </p:txBody>
      </p:sp>
      <p:sp>
        <p:nvSpPr>
          <p:cNvPr id="10" name="文本框 9"/>
          <p:cNvSpPr txBox="1"/>
          <p:nvPr/>
        </p:nvSpPr>
        <p:spPr>
          <a:xfrm>
            <a:off x="5296535" y="3270885"/>
            <a:ext cx="74866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2.5</a:t>
            </a:r>
            <a:endParaRPr lang="zh-CN" altLang="en-US"/>
          </a:p>
        </p:txBody>
      </p:sp>
      <p:sp>
        <p:nvSpPr>
          <p:cNvPr id="11" name="文本框 10"/>
          <p:cNvSpPr txBox="1"/>
          <p:nvPr/>
        </p:nvSpPr>
        <p:spPr>
          <a:xfrm>
            <a:off x="4987290" y="3773805"/>
            <a:ext cx="113728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0.625</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845820" y="1066800"/>
            <a:ext cx="9805035"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4. </a:t>
            </a:r>
            <a:r>
              <a:rPr lang="zh-CN" sz="2400">
                <a:ea typeface="宋体" panose="02010600030101010101" pitchFamily="2" charset="-122"/>
              </a:rPr>
              <a:t>在测量阻值约为</a:t>
            </a:r>
            <a:r>
              <a:rPr lang="en-US" sz="2400">
                <a:latin typeface="Times New Roman" panose="02020603050405020304" pitchFamily="18" charset="0"/>
                <a:ea typeface="宋体" panose="02010600030101010101" pitchFamily="2" charset="-122"/>
              </a:rPr>
              <a:t>5 Ω</a:t>
            </a:r>
            <a:r>
              <a:rPr lang="zh-CN" sz="2400">
                <a:ea typeface="宋体" panose="02010600030101010101" pitchFamily="2" charset="-122"/>
              </a:rPr>
              <a:t>的定值电阻</a:t>
            </a:r>
            <a:r>
              <a:rPr lang="en-US" sz="2400" i="1">
                <a:latin typeface="Times New Roman" panose="02020603050405020304" pitchFamily="18" charset="0"/>
                <a:cs typeface="Times New Roman" panose="02020603050405020304" pitchFamily="18" charset="0"/>
              </a:rPr>
              <a:t>R</a:t>
            </a:r>
            <a:r>
              <a:rPr lang="en-US" sz="2400" i="1" baseline="-25000">
                <a:latin typeface="Times New Roman" panose="02020603050405020304" pitchFamily="18" charset="0"/>
                <a:cs typeface="Times New Roman" panose="02020603050405020304" pitchFamily="18" charset="0"/>
              </a:rPr>
              <a:t>x</a:t>
            </a:r>
            <a:r>
              <a:rPr lang="zh-CN" sz="2400">
                <a:ea typeface="宋体" panose="02010600030101010101" pitchFamily="2" charset="-122"/>
              </a:rPr>
              <a:t>的实验中</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小明和小亮用图甲所示的器材进行实验．</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用笔画线代替导线完成实物电路连接</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要</a:t>
            </a:r>
            <a:endParaRPr lang="zh-CN" sz="2400">
              <a:ea typeface="宋体" panose="02010600030101010101" pitchFamily="2" charset="-122"/>
            </a:endParaRPr>
          </a:p>
          <a:p>
            <a:pPr>
              <a:lnSpc>
                <a:spcPct val="150000"/>
              </a:lnSpc>
            </a:pPr>
            <a:r>
              <a:rPr lang="zh-CN" sz="2400">
                <a:ea typeface="宋体" panose="02010600030101010101" pitchFamily="2" charset="-122"/>
              </a:rPr>
              <a:t>求滑动变阻器的滑片向右滑动时连入电路的</a:t>
            </a:r>
            <a:endParaRPr lang="zh-CN" sz="2400">
              <a:ea typeface="宋体" panose="02010600030101010101" pitchFamily="2" charset="-122"/>
            </a:endParaRPr>
          </a:p>
          <a:p>
            <a:pPr>
              <a:lnSpc>
                <a:spcPct val="150000"/>
              </a:lnSpc>
            </a:pPr>
            <a:r>
              <a:rPr lang="zh-CN" sz="2400">
                <a:ea typeface="宋体" panose="02010600030101010101" pitchFamily="2" charset="-122"/>
              </a:rPr>
              <a:t>电阻变小．</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小明把最后一根导线连接完毕后</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看到电</a:t>
            </a:r>
            <a:endParaRPr lang="zh-CN" sz="2400">
              <a:ea typeface="宋体" panose="02010600030101010101" pitchFamily="2" charset="-122"/>
            </a:endParaRPr>
          </a:p>
          <a:p>
            <a:pPr>
              <a:lnSpc>
                <a:spcPct val="150000"/>
              </a:lnSpc>
            </a:pPr>
            <a:r>
              <a:rPr lang="zh-CN" sz="2400">
                <a:ea typeface="宋体" panose="02010600030101010101" pitchFamily="2" charset="-122"/>
              </a:rPr>
              <a:t>压表和电流表立即都有较大示数</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他在实验</a:t>
            </a:r>
            <a:endParaRPr lang="zh-CN" sz="2400">
              <a:ea typeface="宋体" panose="02010600030101010101" pitchFamily="2" charset="-122"/>
            </a:endParaRPr>
          </a:p>
          <a:p>
            <a:pPr>
              <a:lnSpc>
                <a:spcPct val="150000"/>
              </a:lnSpc>
            </a:pPr>
            <a:r>
              <a:rPr lang="zh-CN" sz="2400">
                <a:ea typeface="宋体" panose="02010600030101010101" pitchFamily="2" charset="-122"/>
              </a:rPr>
              <a:t>操作中的两处错误是</a:t>
            </a:r>
            <a:r>
              <a:rPr lang="en-US" sz="2400">
                <a:latin typeface="Times New Roman" panose="02020603050405020304" pitchFamily="18" charset="0"/>
                <a:ea typeface="宋体" panose="02010600030101010101" pitchFamily="2" charset="-122"/>
              </a:rPr>
              <a:t>__________________________</a:t>
            </a:r>
            <a:r>
              <a:rPr lang="zh-CN" sz="2400">
                <a:ea typeface="宋体" panose="02010600030101010101" pitchFamily="2" charset="-122"/>
              </a:rPr>
              <a:t>和</a:t>
            </a:r>
            <a:r>
              <a:rPr lang="en-US" sz="2400">
                <a:latin typeface="Times New Roman" panose="02020603050405020304" pitchFamily="18" charset="0"/>
                <a:ea typeface="宋体" panose="02010600030101010101" pitchFamily="2" charset="-122"/>
              </a:rPr>
              <a:t>________________________________________</a:t>
            </a:r>
            <a:r>
              <a:rPr lang="zh-CN" sz="2400">
                <a:ea typeface="宋体" panose="02010600030101010101" pitchFamily="2" charset="-122"/>
              </a:rPr>
              <a:t>．</a:t>
            </a:r>
            <a:endParaRPr lang="zh-CN" altLang="en-US"/>
          </a:p>
        </p:txBody>
      </p:sp>
      <p:pic>
        <p:nvPicPr>
          <p:cNvPr id="2" name="图片 1"/>
          <p:cNvPicPr>
            <a:picLocks noChangeAspect="1"/>
          </p:cNvPicPr>
          <p:nvPr/>
        </p:nvPicPr>
        <p:blipFill>
          <a:blip r:embed="rId1"/>
          <a:stretch>
            <a:fillRect/>
          </a:stretch>
        </p:blipFill>
        <p:spPr>
          <a:xfrm>
            <a:off x="7624445" y="2320290"/>
            <a:ext cx="3623310" cy="2821305"/>
          </a:xfrm>
          <a:prstGeom prst="rect">
            <a:avLst/>
          </a:prstGeom>
        </p:spPr>
      </p:pic>
      <p:sp>
        <p:nvSpPr>
          <p:cNvPr id="100" name="文本框 99"/>
          <p:cNvSpPr txBox="1"/>
          <p:nvPr/>
        </p:nvSpPr>
        <p:spPr>
          <a:xfrm>
            <a:off x="8703310" y="5268595"/>
            <a:ext cx="1674495"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4</a:t>
            </a:r>
            <a:r>
              <a:rPr lang="zh-CN" sz="1800">
                <a:cs typeface="楷体_GB2312" charset="0"/>
              </a:rPr>
              <a:t>题图</a:t>
            </a:r>
            <a:endParaRPr lang="zh-CN" altLang="en-US" sz="1800"/>
          </a:p>
        </p:txBody>
      </p:sp>
      <p:sp>
        <p:nvSpPr>
          <p:cNvPr id="4" name="任意多边形 3"/>
          <p:cNvSpPr/>
          <p:nvPr/>
        </p:nvSpPr>
        <p:spPr>
          <a:xfrm>
            <a:off x="7947660" y="3122295"/>
            <a:ext cx="408940" cy="310515"/>
          </a:xfrm>
          <a:custGeom>
            <a:avLst/>
            <a:gdLst>
              <a:gd name="connisteX0" fmla="*/ 94637 w 408962"/>
              <a:gd name="connsiteY0" fmla="*/ 0 h 310820"/>
              <a:gd name="connisteX1" fmla="*/ 18437 w 408962"/>
              <a:gd name="connsiteY1" fmla="*/ 285750 h 310820"/>
              <a:gd name="connisteX2" fmla="*/ 408962 w 408962"/>
              <a:gd name="connsiteY2" fmla="*/ 280670 h 310820"/>
            </a:gdLst>
            <a:ahLst/>
            <a:cxnLst>
              <a:cxn ang="0">
                <a:pos x="connisteX0" y="connsiteY0"/>
              </a:cxn>
              <a:cxn ang="0">
                <a:pos x="connisteX1" y="connsiteY1"/>
              </a:cxn>
              <a:cxn ang="0">
                <a:pos x="connisteX2" y="connsiteY2"/>
              </a:cxn>
            </a:cxnLst>
            <a:rect l="l" t="t" r="r" b="b"/>
            <a:pathLst>
              <a:path w="408962" h="310821">
                <a:moveTo>
                  <a:pt x="94637" y="0"/>
                </a:moveTo>
                <a:cubicBezTo>
                  <a:pt x="71777" y="57150"/>
                  <a:pt x="-44428" y="229870"/>
                  <a:pt x="18437" y="285750"/>
                </a:cubicBezTo>
                <a:cubicBezTo>
                  <a:pt x="81302" y="341630"/>
                  <a:pt x="329587" y="287655"/>
                  <a:pt x="408962" y="28067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任意多边形 4"/>
          <p:cNvSpPr/>
          <p:nvPr/>
        </p:nvSpPr>
        <p:spPr>
          <a:xfrm>
            <a:off x="8794750" y="3388995"/>
            <a:ext cx="556895" cy="57150"/>
          </a:xfrm>
          <a:custGeom>
            <a:avLst/>
            <a:gdLst>
              <a:gd name="connisteX0" fmla="*/ 0 w 556895"/>
              <a:gd name="connsiteY0" fmla="*/ 13970 h 57277"/>
              <a:gd name="connisteX1" fmla="*/ 233045 w 556895"/>
              <a:gd name="connsiteY1" fmla="*/ 57150 h 57277"/>
              <a:gd name="connisteX2" fmla="*/ 556895 w 556895"/>
              <a:gd name="connsiteY2" fmla="*/ 0 h 57277"/>
            </a:gdLst>
            <a:ahLst/>
            <a:cxnLst>
              <a:cxn ang="0">
                <a:pos x="connisteX0" y="connsiteY0"/>
              </a:cxn>
              <a:cxn ang="0">
                <a:pos x="connisteX1" y="connsiteY1"/>
              </a:cxn>
              <a:cxn ang="0">
                <a:pos x="connisteX2" y="connsiteY2"/>
              </a:cxn>
            </a:cxnLst>
            <a:rect l="l" t="t" r="r" b="b"/>
            <a:pathLst>
              <a:path w="556895" h="57277">
                <a:moveTo>
                  <a:pt x="0" y="13970"/>
                </a:moveTo>
                <a:cubicBezTo>
                  <a:pt x="40005" y="23495"/>
                  <a:pt x="121920" y="59690"/>
                  <a:pt x="233045" y="57150"/>
                </a:cubicBezTo>
                <a:cubicBezTo>
                  <a:pt x="344170" y="54610"/>
                  <a:pt x="496570" y="12065"/>
                  <a:pt x="556895" y="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任意多边形 5"/>
          <p:cNvSpPr/>
          <p:nvPr/>
        </p:nvSpPr>
        <p:spPr>
          <a:xfrm>
            <a:off x="8310880" y="2971165"/>
            <a:ext cx="417195" cy="431800"/>
          </a:xfrm>
          <a:custGeom>
            <a:avLst/>
            <a:gdLst>
              <a:gd name="connisteX0" fmla="*/ 16894 w 416944"/>
              <a:gd name="connsiteY0" fmla="*/ 431964 h 431964"/>
              <a:gd name="connisteX1" fmla="*/ 45469 w 416944"/>
              <a:gd name="connsiteY1" fmla="*/ 46519 h 431964"/>
              <a:gd name="connisteX2" fmla="*/ 416944 w 416944"/>
              <a:gd name="connsiteY2" fmla="*/ 17944 h 431964"/>
            </a:gdLst>
            <a:ahLst/>
            <a:cxnLst>
              <a:cxn ang="0">
                <a:pos x="connisteX0" y="connsiteY0"/>
              </a:cxn>
              <a:cxn ang="0">
                <a:pos x="connisteX1" y="connsiteY1"/>
              </a:cxn>
              <a:cxn ang="0">
                <a:pos x="connisteX2" y="connsiteY2"/>
              </a:cxn>
            </a:cxnLst>
            <a:rect l="l" t="t" r="r" b="b"/>
            <a:pathLst>
              <a:path w="416944" h="431965">
                <a:moveTo>
                  <a:pt x="16894" y="431965"/>
                </a:moveTo>
                <a:cubicBezTo>
                  <a:pt x="14989" y="355130"/>
                  <a:pt x="-34541" y="129070"/>
                  <a:pt x="45469" y="46520"/>
                </a:cubicBezTo>
                <a:cubicBezTo>
                  <a:pt x="125479" y="-36030"/>
                  <a:pt x="343284" y="16040"/>
                  <a:pt x="416944" y="17945"/>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任意多边形 6"/>
          <p:cNvSpPr/>
          <p:nvPr/>
        </p:nvSpPr>
        <p:spPr>
          <a:xfrm>
            <a:off x="8789670" y="3002915"/>
            <a:ext cx="146685" cy="419100"/>
          </a:xfrm>
          <a:custGeom>
            <a:avLst/>
            <a:gdLst>
              <a:gd name="connisteX0" fmla="*/ 0 w 146495"/>
              <a:gd name="connsiteY0" fmla="*/ 419100 h 419100"/>
              <a:gd name="connisteX1" fmla="*/ 142875 w 146495"/>
              <a:gd name="connsiteY1" fmla="*/ 190500 h 419100"/>
              <a:gd name="connisteX2" fmla="*/ 90805 w 146495"/>
              <a:gd name="connsiteY2" fmla="*/ 0 h 419100"/>
            </a:gdLst>
            <a:ahLst/>
            <a:cxnLst>
              <a:cxn ang="0">
                <a:pos x="connisteX0" y="connsiteY0"/>
              </a:cxn>
              <a:cxn ang="0">
                <a:pos x="connisteX1" y="connsiteY1"/>
              </a:cxn>
              <a:cxn ang="0">
                <a:pos x="connisteX2" y="connsiteY2"/>
              </a:cxn>
            </a:cxnLst>
            <a:rect l="l" t="t" r="r" b="b"/>
            <a:pathLst>
              <a:path w="146496" h="419100">
                <a:moveTo>
                  <a:pt x="0" y="419100"/>
                </a:moveTo>
                <a:cubicBezTo>
                  <a:pt x="29845" y="377190"/>
                  <a:pt x="124460" y="274320"/>
                  <a:pt x="142875" y="190500"/>
                </a:cubicBezTo>
                <a:cubicBezTo>
                  <a:pt x="161290" y="106680"/>
                  <a:pt x="104140" y="33655"/>
                  <a:pt x="90805" y="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3784600" y="5052060"/>
            <a:ext cx="35560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连接电路时开关没有断开</a:t>
            </a:r>
            <a:endParaRPr lang="zh-CN" altLang="en-US"/>
          </a:p>
        </p:txBody>
      </p:sp>
      <p:sp>
        <p:nvSpPr>
          <p:cNvPr id="10" name="文本框 9"/>
          <p:cNvSpPr txBox="1"/>
          <p:nvPr/>
        </p:nvSpPr>
        <p:spPr>
          <a:xfrm>
            <a:off x="1010920" y="5584190"/>
            <a:ext cx="61461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没有把滑动变阻器的滑片置于最大阻值处</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46760" y="746760"/>
            <a:ext cx="10160000" cy="56311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a:t>
            </a:r>
            <a:r>
              <a:rPr lang="zh-CN" sz="2400">
                <a:ea typeface="宋体" panose="02010600030101010101" pitchFamily="2" charset="-122"/>
              </a:rPr>
              <a:t>改正错误后</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小明改变</a:t>
            </a:r>
            <a:r>
              <a:rPr lang="en-US" sz="2400" i="1">
                <a:latin typeface="Times New Roman" panose="02020603050405020304" pitchFamily="18" charset="0"/>
                <a:cs typeface="Times New Roman" panose="02020603050405020304" pitchFamily="18" charset="0"/>
              </a:rPr>
              <a:t>R</a:t>
            </a:r>
            <a:r>
              <a:rPr lang="en-US" sz="2400" i="1" baseline="-25000">
                <a:latin typeface="Times New Roman" panose="02020603050405020304" pitchFamily="18" charset="0"/>
                <a:cs typeface="Times New Roman" panose="02020603050405020304" pitchFamily="18" charset="0"/>
              </a:rPr>
              <a:t>x</a:t>
            </a:r>
            <a:r>
              <a:rPr lang="zh-CN" sz="2400">
                <a:ea typeface="宋体" panose="02010600030101010101" pitchFamily="2" charset="-122"/>
              </a:rPr>
              <a:t>两端的电压和电流</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两次测得的电阻值分别为</a:t>
            </a:r>
            <a:r>
              <a:rPr lang="en-US" sz="2400" i="1">
                <a:latin typeface="Times New Roman" panose="02020603050405020304" pitchFamily="18" charset="0"/>
                <a:cs typeface="Times New Roman" panose="02020603050405020304" pitchFamily="18" charset="0"/>
              </a:rPr>
              <a:t>R</a:t>
            </a:r>
            <a:r>
              <a:rPr lang="en-US" sz="2400" baseline="-25000">
                <a:latin typeface="Times New Roman" panose="02020603050405020304" pitchFamily="18" charset="0"/>
                <a:cs typeface="Times New Roman" panose="02020603050405020304" pitchFamily="18" charset="0"/>
              </a:rPr>
              <a:t>1</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5.1 Ω</a:t>
            </a:r>
            <a:r>
              <a:rPr lang="zh-CN"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cs typeface="Times New Roman" panose="02020603050405020304" pitchFamily="18" charset="0"/>
              </a:rPr>
              <a:t>R</a:t>
            </a:r>
            <a:r>
              <a:rPr lang="en-US" sz="2400" baseline="-25000">
                <a:latin typeface="Times New Roman" panose="02020603050405020304" pitchFamily="18" charset="0"/>
                <a:cs typeface="Times New Roman" panose="02020603050405020304" pitchFamily="18" charset="0"/>
              </a:rPr>
              <a:t>2</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5.3 Ω.</a:t>
            </a:r>
            <a:r>
              <a:rPr lang="zh-CN" sz="2400">
                <a:ea typeface="宋体" panose="02010600030101010101" pitchFamily="2" charset="-122"/>
              </a:rPr>
              <a:t>第三次测量时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电流表的示数</a:t>
            </a:r>
            <a:endParaRPr lang="zh-CN" sz="2400">
              <a:ea typeface="宋体" panose="02010600030101010101" pitchFamily="2" charset="-122"/>
            </a:endParaRPr>
          </a:p>
          <a:p>
            <a:pPr>
              <a:lnSpc>
                <a:spcPct val="150000"/>
              </a:lnSpc>
            </a:pPr>
            <a:r>
              <a:rPr lang="zh-CN" sz="2400">
                <a:ea typeface="宋体" panose="02010600030101010101" pitchFamily="2" charset="-122"/>
              </a:rPr>
              <a:t>为</a:t>
            </a:r>
            <a:r>
              <a:rPr lang="en-US" sz="2400">
                <a:latin typeface="Times New Roman" panose="02020603050405020304" pitchFamily="18" charset="0"/>
                <a:ea typeface="宋体" panose="02010600030101010101" pitchFamily="2" charset="-122"/>
              </a:rPr>
              <a:t>0.5 A</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电压表的示</a:t>
            </a:r>
            <a:r>
              <a:rPr lang="zh-CN" sz="2400">
                <a:latin typeface="Times New Roman" panose="02020603050405020304" pitchFamily="18" charset="0"/>
                <a:ea typeface="宋体" panose="02010600030101010101" pitchFamily="2" charset="-122"/>
              </a:rPr>
              <a:t>数如图乙所示，则</a:t>
            </a:r>
            <a:r>
              <a:rPr lang="en-US" sz="2400" i="1">
                <a:latin typeface="Times New Roman" panose="02020603050405020304" pitchFamily="18" charset="0"/>
                <a:ea typeface="宋体" panose="02010600030101010101" pitchFamily="2" charset="-122"/>
              </a:rPr>
              <a:t>R</a:t>
            </a:r>
            <a:r>
              <a:rPr lang="en-US" sz="2400" baseline="-25000">
                <a:latin typeface="Times New Roman" panose="02020603050405020304" pitchFamily="18" charset="0"/>
                <a:cs typeface="Times New Roman" panose="02020603050405020304" pitchFamily="18" charset="0"/>
              </a:rPr>
              <a:t>3</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______Ω</a:t>
            </a:r>
            <a:r>
              <a:rPr lang="zh-CN" sz="2400">
                <a:latin typeface="Times New Roman" panose="02020603050405020304" pitchFamily="18" charset="0"/>
                <a:ea typeface="宋体" panose="02010600030101010101" pitchFamily="2" charset="-122"/>
              </a:rPr>
              <a:t>，</a:t>
            </a:r>
            <a:endParaRPr lang="zh-CN" sz="2400">
              <a:latin typeface="Times New Roman" panose="02020603050405020304" pitchFamily="18" charset="0"/>
              <a:ea typeface="宋体" panose="02010600030101010101" pitchFamily="2" charset="-122"/>
            </a:endParaRPr>
          </a:p>
          <a:p>
            <a:pPr>
              <a:lnSpc>
                <a:spcPct val="150000"/>
              </a:lnSpc>
            </a:pPr>
            <a:r>
              <a:rPr lang="zh-CN" sz="2400">
                <a:ea typeface="宋体" panose="02010600030101010101" pitchFamily="2" charset="-122"/>
              </a:rPr>
              <a:t>实验测得电阻阻值应为</a:t>
            </a:r>
            <a:r>
              <a:rPr lang="en-US" sz="2400" i="1">
                <a:latin typeface="Times New Roman" panose="02020603050405020304" pitchFamily="18" charset="0"/>
                <a:cs typeface="Times New Roman" panose="02020603050405020304" pitchFamily="18" charset="0"/>
              </a:rPr>
              <a:t>R</a:t>
            </a:r>
            <a:r>
              <a:rPr lang="en-US" sz="2400" i="1" baseline="-25000">
                <a:latin typeface="Times New Roman" panose="02020603050405020304" pitchFamily="18" charset="0"/>
                <a:cs typeface="Times New Roman" panose="02020603050405020304" pitchFamily="18" charset="0"/>
              </a:rPr>
              <a:t>x</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_____Ω.(4)</a:t>
            </a:r>
            <a:r>
              <a:rPr lang="zh-CN" sz="2400">
                <a:ea typeface="宋体" panose="02010600030101010101" pitchFamily="2" charset="-122"/>
              </a:rPr>
              <a:t>在某次实验时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电压表出现了故障不能使用</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小亮用原有的电流表、滑动变阻器</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增添了一个定值电阻</a:t>
            </a:r>
            <a:r>
              <a:rPr lang="en-US" sz="2400" i="1">
                <a:latin typeface="Times New Roman" panose="02020603050405020304" pitchFamily="18" charset="0"/>
                <a:ea typeface="宋体" panose="02010600030101010101" pitchFamily="2" charset="-122"/>
                <a:cs typeface="Times New Roman" panose="02020603050405020304" pitchFamily="18" charset="0"/>
              </a:rPr>
              <a:t>R</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0</a:t>
            </a:r>
            <a:r>
              <a:rPr lang="zh-CN" sz="2400">
                <a:ea typeface="宋体" panose="02010600030101010101" pitchFamily="2" charset="-122"/>
              </a:rPr>
              <a:t>和一个单刀双掷开关</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设计了如图丙所示的电路．测量时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闭合</a:t>
            </a:r>
            <a:r>
              <a:rPr lang="en-US" sz="2400">
                <a:latin typeface="Times New Roman" panose="02020603050405020304" pitchFamily="18" charset="0"/>
                <a:ea typeface="宋体" panose="02010600030101010101" pitchFamily="2" charset="-122"/>
              </a:rPr>
              <a:t>S</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将</a:t>
            </a:r>
            <a:r>
              <a:rPr lang="en-US" sz="2400">
                <a:latin typeface="Times New Roman" panose="02020603050405020304" pitchFamily="18" charset="0"/>
                <a:ea typeface="宋体" panose="02010600030101010101" pitchFamily="2" charset="-122"/>
              </a:rPr>
              <a:t>S</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a:ea typeface="宋体" panose="02010600030101010101" pitchFamily="2" charset="-122"/>
              </a:rPr>
              <a:t>拨到</a:t>
            </a:r>
            <a:r>
              <a:rPr lang="en-US" sz="2400">
                <a:latin typeface="Times New Roman" panose="02020603050405020304" pitchFamily="18" charset="0"/>
                <a:ea typeface="宋体" panose="02010600030101010101" pitchFamily="2" charset="-122"/>
              </a:rPr>
              <a:t>1</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电流表的示数为</a:t>
            </a:r>
            <a:r>
              <a:rPr lang="en-US" sz="2400" i="1">
                <a:latin typeface="Times New Roman" panose="02020603050405020304" pitchFamily="18" charset="0"/>
                <a:ea typeface="宋体" panose="02010600030101010101" pitchFamily="2" charset="-122"/>
                <a:cs typeface="Times New Roman" panose="02020603050405020304" pitchFamily="18" charset="0"/>
              </a:rPr>
              <a:t>I</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a:ea typeface="宋体" panose="02010600030101010101" pitchFamily="2" charset="-122"/>
              </a:rPr>
              <a:t>；将</a:t>
            </a:r>
            <a:r>
              <a:rPr lang="en-US" sz="2400">
                <a:latin typeface="Times New Roman" panose="02020603050405020304" pitchFamily="18" charset="0"/>
                <a:ea typeface="宋体" panose="02010600030101010101" pitchFamily="2" charset="-122"/>
              </a:rPr>
              <a:t>S</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a:ea typeface="宋体" panose="02010600030101010101" pitchFamily="2" charset="-122"/>
              </a:rPr>
              <a:t>拨到</a:t>
            </a:r>
            <a:r>
              <a:rPr lang="en-US" sz="2400">
                <a:latin typeface="Times New Roman" panose="02020603050405020304" pitchFamily="18" charset="0"/>
                <a:ea typeface="宋体" panose="02010600030101010101" pitchFamily="2" charset="-122"/>
              </a:rPr>
              <a:t>2</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电流表的示数为</a:t>
            </a:r>
            <a:r>
              <a:rPr lang="en-US" sz="2400" i="1">
                <a:latin typeface="Times New Roman" panose="02020603050405020304" pitchFamily="18" charset="0"/>
                <a:ea typeface="宋体" panose="02010600030101010101" pitchFamily="2" charset="-122"/>
                <a:cs typeface="Times New Roman" panose="02020603050405020304" pitchFamily="18" charset="0"/>
              </a:rPr>
              <a:t>I</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小亮说待测电阻                 </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ea typeface="宋体" panose="02010600030101010101" pitchFamily="2" charset="-122"/>
              </a:rPr>
              <a:t>小明认真分析电路后发现小亮的设计不合理</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原因</a:t>
            </a:r>
            <a:r>
              <a:rPr lang="zh-CN" sz="2400">
                <a:latin typeface="Times New Roman" panose="02020603050405020304" pitchFamily="18" charset="0"/>
                <a:ea typeface="宋体" panose="02010600030101010101" pitchFamily="2" charset="-122"/>
                <a:cs typeface="Times New Roman" panose="02020603050405020304" pitchFamily="18" charset="0"/>
              </a:rPr>
              <a:t>是</a:t>
            </a:r>
            <a:r>
              <a:rPr lang="en-US" altLang="zh-CN" sz="2400">
                <a:latin typeface="Times New Roman" panose="02020603050405020304" pitchFamily="18" charset="0"/>
                <a:ea typeface="宋体" panose="02010600030101010101" pitchFamily="2" charset="-122"/>
                <a:cs typeface="Times New Roman" panose="02020603050405020304" pitchFamily="18" charset="0"/>
              </a:rPr>
              <a:t>____</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______________________________________</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cs typeface="Times New Roman" panose="02020603050405020304" pitchFamily="18" charset="0"/>
                <a:sym typeface="+mn-ea"/>
              </a:rPr>
              <a:t>__________________________________________________</a:t>
            </a:r>
            <a:endParaRPr lang="zh-CN" altLang="en-US" sz="2400">
              <a:latin typeface="Times New Roman" panose="02020603050405020304" pitchFamily="18" charset="0"/>
              <a:cs typeface="Times New Roman" panose="02020603050405020304" pitchFamily="18" charset="0"/>
            </a:endParaRPr>
          </a:p>
        </p:txBody>
      </p:sp>
      <p:pic>
        <p:nvPicPr>
          <p:cNvPr id="5" name="图片 4"/>
          <p:cNvPicPr>
            <a:picLocks noChangeAspect="1"/>
          </p:cNvPicPr>
          <p:nvPr/>
        </p:nvPicPr>
        <p:blipFill>
          <a:blip r:embed="rId1"/>
          <a:srcRect r="78722" b="-2619"/>
          <a:stretch>
            <a:fillRect/>
          </a:stretch>
        </p:blipFill>
        <p:spPr>
          <a:xfrm>
            <a:off x="5690235" y="4551045"/>
            <a:ext cx="1125220" cy="821055"/>
          </a:xfrm>
          <a:prstGeom prst="rect">
            <a:avLst/>
          </a:prstGeom>
        </p:spPr>
      </p:pic>
      <p:sp>
        <p:nvSpPr>
          <p:cNvPr id="6" name="文本框 5"/>
          <p:cNvSpPr txBox="1"/>
          <p:nvPr/>
        </p:nvSpPr>
        <p:spPr>
          <a:xfrm>
            <a:off x="6816090" y="1958340"/>
            <a:ext cx="72644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5.2</a:t>
            </a:r>
            <a:endParaRPr lang="zh-CN" altLang="en-US"/>
          </a:p>
        </p:txBody>
      </p:sp>
      <p:sp>
        <p:nvSpPr>
          <p:cNvPr id="7" name="文本框 6"/>
          <p:cNvSpPr txBox="1"/>
          <p:nvPr/>
        </p:nvSpPr>
        <p:spPr>
          <a:xfrm>
            <a:off x="4612005" y="2568575"/>
            <a:ext cx="76771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5.2</a:t>
            </a:r>
            <a:endParaRPr lang="zh-CN" altLang="en-US"/>
          </a:p>
        </p:txBody>
      </p:sp>
      <p:sp>
        <p:nvSpPr>
          <p:cNvPr id="8" name="文本框 7"/>
          <p:cNvSpPr txBox="1"/>
          <p:nvPr/>
        </p:nvSpPr>
        <p:spPr>
          <a:xfrm>
            <a:off x="805180" y="5119370"/>
            <a:ext cx="10160000"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由于滑动变阻器串联在电路中</a:t>
            </a:r>
            <a:r>
              <a:rPr lang="zh-CN" sz="2400">
                <a:solidFill>
                  <a:srgbClr val="FF0000"/>
                </a:solidFill>
                <a:latin typeface="Times New Roman" panose="02020603050405020304" pitchFamily="18" charset="0"/>
                <a:ea typeface="宋体" panose="02010600030101010101" pitchFamily="2" charset="-122"/>
              </a:rPr>
              <a:t>，</a:t>
            </a:r>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S</a:t>
            </a:r>
            <a:r>
              <a:rPr lang="en-US" sz="2400" baseline="-250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r>
              <a:rPr lang="zh-CN" sz="2400">
                <a:solidFill>
                  <a:srgbClr val="FF0000"/>
                </a:solidFill>
                <a:ea typeface="宋体" panose="02010600030101010101" pitchFamily="2" charset="-122"/>
              </a:rPr>
              <a:t>由</a:t>
            </a:r>
            <a:r>
              <a:rPr lang="en-US" sz="2400">
                <a:solidFill>
                  <a:srgbClr val="FF0000"/>
                </a:solidFill>
                <a:latin typeface="Times New Roman" panose="02020603050405020304" pitchFamily="18" charset="0"/>
                <a:ea typeface="宋体" panose="02010600030101010101" pitchFamily="2" charset="-122"/>
              </a:rPr>
              <a:t>1</a:t>
            </a:r>
            <a:r>
              <a:rPr lang="zh-CN" sz="2400">
                <a:solidFill>
                  <a:srgbClr val="FF0000"/>
                </a:solidFill>
                <a:ea typeface="宋体" panose="02010600030101010101" pitchFamily="2" charset="-122"/>
              </a:rPr>
              <a:t>拨到</a:t>
            </a:r>
            <a:r>
              <a:rPr lang="en-US" sz="2400">
                <a:solidFill>
                  <a:srgbClr val="FF0000"/>
                </a:solidFill>
                <a:latin typeface="Times New Roman" panose="02020603050405020304" pitchFamily="18" charset="0"/>
                <a:ea typeface="宋体" panose="02010600030101010101" pitchFamily="2" charset="-122"/>
              </a:rPr>
              <a:t>2</a:t>
            </a:r>
            <a:r>
              <a:rPr lang="zh-CN" sz="2400">
                <a:solidFill>
                  <a:srgbClr val="FF0000"/>
                </a:solidFill>
                <a:ea typeface="宋体" panose="02010600030101010101" pitchFamily="2" charset="-122"/>
              </a:rPr>
              <a:t>时</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电阻两端的电压发生变化</a:t>
            </a:r>
            <a:endParaRPr lang="zh-CN" altLang="en-US"/>
          </a:p>
        </p:txBody>
      </p:sp>
      <p:pic>
        <p:nvPicPr>
          <p:cNvPr id="2" name="图片 1"/>
          <p:cNvPicPr>
            <a:picLocks noChangeAspect="1"/>
          </p:cNvPicPr>
          <p:nvPr/>
        </p:nvPicPr>
        <p:blipFill>
          <a:blip r:embed="rId2"/>
          <a:srcRect l="64969" t="2979" b="46037"/>
          <a:stretch>
            <a:fillRect/>
          </a:stretch>
        </p:blipFill>
        <p:spPr>
          <a:xfrm>
            <a:off x="8187690" y="1344930"/>
            <a:ext cx="1524635" cy="1727835"/>
          </a:xfrm>
          <a:prstGeom prst="rect">
            <a:avLst/>
          </a:prstGeom>
        </p:spPr>
      </p:pic>
      <p:pic>
        <p:nvPicPr>
          <p:cNvPr id="3" name="图片 2"/>
          <p:cNvPicPr>
            <a:picLocks noChangeAspect="1"/>
          </p:cNvPicPr>
          <p:nvPr/>
        </p:nvPicPr>
        <p:blipFill>
          <a:blip r:embed="rId2">
            <a:clrChange>
              <a:clrFrom>
                <a:srgbClr val="FFFFFF">
                  <a:alpha val="100000"/>
                </a:srgbClr>
              </a:clrFrom>
              <a:clrTo>
                <a:srgbClr val="FFFFFF">
                  <a:alpha val="100000"/>
                  <a:alpha val="0"/>
                </a:srgbClr>
              </a:clrTo>
            </a:clrChange>
          </a:blip>
          <a:srcRect l="31335" t="46950" r="28917" b="-5649"/>
          <a:stretch>
            <a:fillRect/>
          </a:stretch>
        </p:blipFill>
        <p:spPr>
          <a:xfrm>
            <a:off x="9999345" y="1309370"/>
            <a:ext cx="1638935" cy="188468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34390" y="2053590"/>
            <a:ext cx="10471150"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(5)</a:t>
            </a:r>
            <a:r>
              <a:rPr lang="zh-CN" sz="2400">
                <a:ea typeface="宋体" panose="02010600030101010101" pitchFamily="2" charset="-122"/>
              </a:rPr>
              <a:t>小明在实验时闭合开关后发现电压表和电流表的示数都很大</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移动滑片时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电压表和电流表的示数不变</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该电路故障可能是</a:t>
            </a:r>
            <a:r>
              <a:rPr lang="en-US" sz="2400">
                <a:latin typeface="Times New Roman" panose="02020603050405020304" pitchFamily="18" charset="0"/>
                <a:ea typeface="宋体" panose="02010600030101010101" pitchFamily="2" charset="-122"/>
              </a:rPr>
              <a:t>__________________________</a:t>
            </a:r>
            <a:r>
              <a:rPr lang="en-US" sz="2400">
                <a:latin typeface="Times New Roman" panose="02020603050405020304" pitchFamily="18" charset="0"/>
                <a:cs typeface="Times New Roman" panose="02020603050405020304" pitchFamily="18" charset="0"/>
              </a:rPr>
              <a:t>__________</a:t>
            </a:r>
            <a:r>
              <a:rPr lang="en-US" sz="2400">
                <a:latin typeface="Times New Roman" panose="02020603050405020304" pitchFamily="18" charset="0"/>
                <a:ea typeface="宋体" panose="02010600030101010101" pitchFamily="2" charset="-122"/>
              </a:rPr>
              <a:t>(6)</a:t>
            </a:r>
            <a:r>
              <a:rPr lang="zh-CN" sz="2400">
                <a:ea typeface="宋体" panose="02010600030101010101" pitchFamily="2" charset="-122"/>
              </a:rPr>
              <a:t>实验中小明所测三组电阻值不完全相同</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其原因是</a:t>
            </a:r>
            <a:r>
              <a:rPr lang="en-US" sz="2400">
                <a:latin typeface="Times New Roman" panose="02020603050405020304" pitchFamily="18" charset="0"/>
                <a:ea typeface="宋体" panose="02010600030101010101" pitchFamily="2" charset="-122"/>
              </a:rPr>
              <a:t>______________</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要多次测量并取平均值</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其目的是为了</a:t>
            </a:r>
            <a:r>
              <a:rPr lang="en-US" sz="2400">
                <a:latin typeface="Times New Roman" panose="02020603050405020304" pitchFamily="18" charset="0"/>
                <a:ea typeface="宋体" panose="02010600030101010101" pitchFamily="2" charset="-122"/>
              </a:rPr>
              <a:t>______________</a:t>
            </a:r>
            <a:r>
              <a:rPr lang="zh-CN" sz="2400">
                <a:ea typeface="宋体" panose="02010600030101010101" pitchFamily="2" charset="-122"/>
              </a:rPr>
              <a:t>．</a:t>
            </a:r>
            <a:endParaRPr lang="zh-CN" altLang="en-US"/>
          </a:p>
        </p:txBody>
      </p:sp>
      <p:sp>
        <p:nvSpPr>
          <p:cNvPr id="2" name="文本框 1"/>
          <p:cNvSpPr txBox="1"/>
          <p:nvPr/>
        </p:nvSpPr>
        <p:spPr>
          <a:xfrm>
            <a:off x="935355" y="3254058"/>
            <a:ext cx="5080000" cy="460375"/>
          </a:xfrm>
          <a:prstGeom prst="rect">
            <a:avLst/>
          </a:prstGeom>
          <a:noFill/>
          <a:ln w="9525">
            <a:noFill/>
          </a:ln>
        </p:spPr>
        <p:txBody>
          <a:bodyPr>
            <a:spAutoFit/>
          </a:bodyPr>
          <a:p>
            <a:r>
              <a:rPr lang="zh-CN" sz="2400">
                <a:solidFill>
                  <a:srgbClr val="FF0000"/>
                </a:solidFill>
                <a:ea typeface="宋体" panose="02010600030101010101" pitchFamily="2" charset="-122"/>
              </a:rPr>
              <a:t>滑动变阻器上端两个接线柱接入电路</a:t>
            </a:r>
            <a:endParaRPr lang="zh-CN" altLang="en-US"/>
          </a:p>
        </p:txBody>
      </p:sp>
      <p:sp>
        <p:nvSpPr>
          <p:cNvPr id="3" name="文本框 2"/>
          <p:cNvSpPr txBox="1"/>
          <p:nvPr/>
        </p:nvSpPr>
        <p:spPr>
          <a:xfrm>
            <a:off x="8063230" y="3844925"/>
            <a:ext cx="21691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测量存在误差</a:t>
            </a:r>
            <a:endParaRPr lang="zh-CN" altLang="en-US"/>
          </a:p>
        </p:txBody>
      </p:sp>
      <p:sp>
        <p:nvSpPr>
          <p:cNvPr id="6" name="文本框 5"/>
          <p:cNvSpPr txBox="1"/>
          <p:nvPr/>
        </p:nvSpPr>
        <p:spPr>
          <a:xfrm>
            <a:off x="5560695" y="4382770"/>
            <a:ext cx="20154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减小实验误差</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584" name="组合 4"/>
          <p:cNvGrpSpPr/>
          <p:nvPr/>
        </p:nvGrpSpPr>
        <p:grpSpPr>
          <a:xfrm>
            <a:off x="1080479" y="1046480"/>
            <a:ext cx="9889112" cy="645159"/>
            <a:chOff x="1594" y="1190"/>
            <a:chExt cx="15573" cy="1017"/>
          </a:xfrm>
        </p:grpSpPr>
        <p:pic>
          <p:nvPicPr>
            <p:cNvPr id="24585" name="图片 1" descr="一级标"/>
            <p:cNvPicPr>
              <a:picLocks noChangeAspect="1"/>
            </p:cNvPicPr>
            <p:nvPr/>
          </p:nvPicPr>
          <p:blipFill>
            <a:blip r:embed="rId1"/>
            <a:stretch>
              <a:fillRect/>
            </a:stretch>
          </p:blipFill>
          <p:spPr>
            <a:xfrm>
              <a:off x="1594" y="1273"/>
              <a:ext cx="15573" cy="850"/>
            </a:xfrm>
            <a:prstGeom prst="rect">
              <a:avLst/>
            </a:prstGeom>
            <a:noFill/>
            <a:ln w="9525">
              <a:noFill/>
            </a:ln>
          </p:spPr>
        </p:pic>
        <p:sp>
          <p:nvSpPr>
            <p:cNvPr id="24586" name="文本框 5"/>
            <p:cNvSpPr txBox="1"/>
            <p:nvPr/>
          </p:nvSpPr>
          <p:spPr>
            <a:xfrm>
              <a:off x="7485" y="1190"/>
              <a:ext cx="3701" cy="1017"/>
            </a:xfrm>
            <a:prstGeom prst="rect">
              <a:avLst/>
            </a:prstGeom>
            <a:noFill/>
            <a:ln w="9525">
              <a:noFill/>
            </a:ln>
          </p:spPr>
          <p:txBody>
            <a:bodyPr wrap="square" anchor="t">
              <a:spAutoFit/>
            </a:bodyPr>
            <a:p>
              <a:pPr algn="ctr"/>
              <a:r>
                <a:rPr lang="zh-CN" altLang="en-US" sz="3600" b="1">
                  <a:latin typeface="黑体" panose="02010609060101010101" pitchFamily="49" charset="-122"/>
                  <a:ea typeface="黑体" panose="02010609060101010101" pitchFamily="49" charset="-122"/>
                  <a:sym typeface="宋体" panose="02010600030101010101" pitchFamily="2" charset="-122"/>
                </a:rPr>
                <a:t>实验突破</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30" name="组合 29"/>
          <p:cNvGrpSpPr/>
          <p:nvPr/>
        </p:nvGrpSpPr>
        <p:grpSpPr>
          <a:xfrm>
            <a:off x="9255760" y="4138295"/>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12" name="矩形 11"/>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3" name="圆角矩形 12"/>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4" name="流程图: 终止 13"/>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15" name="椭圆 14"/>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grpSp>
        <p:nvGrpSpPr>
          <p:cNvPr id="18" name="组合 17"/>
          <p:cNvGrpSpPr/>
          <p:nvPr/>
        </p:nvGrpSpPr>
        <p:grpSpPr>
          <a:xfrm>
            <a:off x="922655" y="1710055"/>
            <a:ext cx="5104765" cy="737235"/>
            <a:chOff x="1254" y="3694"/>
            <a:chExt cx="8039" cy="1161"/>
          </a:xfrm>
        </p:grpSpPr>
        <p:pic>
          <p:nvPicPr>
            <p:cNvPr id="9" name="图片 8" descr="考点·2字"/>
            <p:cNvPicPr>
              <a:picLocks noChangeAspect="1"/>
            </p:cNvPicPr>
            <p:nvPr/>
          </p:nvPicPr>
          <p:blipFill>
            <a:blip r:embed="rId2"/>
            <a:stretch>
              <a:fillRect/>
            </a:stretch>
          </p:blipFill>
          <p:spPr>
            <a:xfrm>
              <a:off x="1254" y="3996"/>
              <a:ext cx="2251" cy="781"/>
            </a:xfrm>
            <a:prstGeom prst="rect">
              <a:avLst/>
            </a:prstGeom>
          </p:spPr>
        </p:pic>
        <p:sp>
          <p:nvSpPr>
            <p:cNvPr id="11" name="文本框 10"/>
            <p:cNvSpPr txBox="1"/>
            <p:nvPr/>
          </p:nvSpPr>
          <p:spPr>
            <a:xfrm>
              <a:off x="1433" y="3963"/>
              <a:ext cx="1443" cy="822"/>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17" name="文本框 4"/>
            <p:cNvSpPr txBox="1"/>
            <p:nvPr/>
          </p:nvSpPr>
          <p:spPr>
            <a:xfrm>
              <a:off x="3642" y="3694"/>
              <a:ext cx="5651"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测电阻的阻值</a:t>
              </a:r>
              <a:r>
                <a:rPr sz="2400" dirty="0">
                  <a:latin typeface="Times New Roman" panose="02020603050405020304" pitchFamily="18" charset="0"/>
                  <a:ea typeface="宋体" panose="02010600030101010101" pitchFamily="2" charset="-122"/>
                  <a:cs typeface="Times New Roman" panose="02020603050405020304" pitchFamily="18" charset="0"/>
                </a:rPr>
                <a:t>(</a:t>
              </a:r>
              <a:r>
                <a:rPr sz="2400" dirty="0">
                  <a:latin typeface="Times New Roman" panose="02020603050405020304" pitchFamily="18" charset="0"/>
                  <a:ea typeface="宋体" panose="02010600030101010101" pitchFamily="2" charset="-122"/>
                  <a:cs typeface="Times New Roman" panose="02020603050405020304" pitchFamily="18" charset="0"/>
                </a:rPr>
                <a:t>6年2考)</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sp>
        <p:nvSpPr>
          <p:cNvPr id="5" name="文本框 4"/>
          <p:cNvSpPr txBox="1"/>
          <p:nvPr/>
        </p:nvSpPr>
        <p:spPr>
          <a:xfrm>
            <a:off x="850265" y="2562860"/>
            <a:ext cx="7785735" cy="3415030"/>
          </a:xfrm>
          <a:prstGeom prst="rect">
            <a:avLst/>
          </a:prstGeom>
          <a:noFill/>
          <a:ln w="9525">
            <a:noFill/>
          </a:ln>
        </p:spPr>
        <p:txBody>
          <a:bodyPr wrap="square">
            <a:spAutoFit/>
          </a:bodyPr>
          <a:p>
            <a:pPr>
              <a:lnSpc>
                <a:spcPct val="150000"/>
              </a:lnSpc>
            </a:pPr>
            <a:r>
              <a:rPr lang="zh-CN" sz="2400">
                <a:ea typeface="黑体" panose="02010609060101010101" pitchFamily="49" charset="-122"/>
              </a:rPr>
              <a:t>命题点</a:t>
            </a:r>
            <a:endParaRPr lang="en-US" sz="2400" b="1">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1. </a:t>
            </a:r>
            <a:r>
              <a:rPr lang="zh-CN" sz="2400">
                <a:ea typeface="宋体" panose="02010600030101010101" pitchFamily="2" charset="-122"/>
              </a:rPr>
              <a:t>实验原理：</a:t>
            </a:r>
            <a:r>
              <a:rPr lang="en-US" sz="2400" i="1">
                <a:latin typeface="Times New Roman" panose="02020603050405020304" pitchFamily="18" charset="0"/>
                <a:cs typeface="Times New Roman" panose="02020603050405020304" pitchFamily="18" charset="0"/>
              </a:rPr>
              <a:t>R</a:t>
            </a:r>
            <a:r>
              <a:rPr lang="zh-CN" sz="2400">
                <a:ea typeface="黑体" panose="02010609060101010101" pitchFamily="49" charset="-122"/>
              </a:rPr>
              <a:t>＝       </a:t>
            </a:r>
            <a:r>
              <a:rPr lang="en-US" sz="2400">
                <a:latin typeface="Times New Roman" panose="02020603050405020304" pitchFamily="18" charset="0"/>
                <a:cs typeface="仿宋_GB2312" charset="0"/>
              </a:rPr>
              <a:t>[2018.32(1)]</a:t>
            </a:r>
            <a:r>
              <a:rPr lang="en-US" sz="2400">
                <a:latin typeface="Times New Roman" panose="02020603050405020304" pitchFamily="18" charset="0"/>
                <a:ea typeface="宋体" panose="02010600030101010101" pitchFamily="2" charset="-122"/>
              </a:rPr>
              <a:t>2. </a:t>
            </a:r>
            <a:r>
              <a:rPr lang="zh-CN" sz="2400">
                <a:ea typeface="宋体" panose="02010600030101010101" pitchFamily="2" charset="-122"/>
              </a:rPr>
              <a:t>滑动变阻器的作用</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ea typeface="宋体" panose="02010600030101010101" pitchFamily="2" charset="-122"/>
              </a:rPr>
              <a:t>____________</a:t>
            </a:r>
            <a:r>
              <a:rPr lang="zh-CN" sz="2400">
                <a:ea typeface="宋体" panose="02010600030101010101" pitchFamily="2" charset="-122"/>
              </a:rPr>
              <a:t>；改变被测电阻两端的电压</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ea typeface="宋体" panose="02010600030101010101" pitchFamily="2" charset="-122"/>
              </a:rPr>
              <a:t>3. </a:t>
            </a:r>
            <a:r>
              <a:rPr lang="zh-CN" sz="2400">
                <a:ea typeface="宋体" panose="02010600030101010101" pitchFamily="2" charset="-122"/>
              </a:rPr>
              <a:t>实物图的连接</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注意电表量程的选择及滑动变阻器要</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一上一下</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接入电路</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cs typeface="仿宋_GB2312" charset="0"/>
              </a:rPr>
              <a:t>[2018.32(2)</a:t>
            </a:r>
            <a:r>
              <a:rPr lang="zh-CN" sz="2400">
                <a:cs typeface="仿宋_GB2312" charset="0"/>
              </a:rPr>
              <a:t>，</a:t>
            </a:r>
            <a:r>
              <a:rPr lang="en-US" sz="2400">
                <a:latin typeface="Times New Roman" panose="02020603050405020304" pitchFamily="18" charset="0"/>
                <a:cs typeface="Times New Roman" panose="02020603050405020304" pitchFamily="18" charset="0"/>
              </a:rPr>
              <a:t>2015.38</a:t>
            </a:r>
            <a:r>
              <a:rPr lang="en-US" sz="2400">
                <a:latin typeface="Times New Roman" panose="02020603050405020304" pitchFamily="18" charset="0"/>
                <a:cs typeface="仿宋_GB2312" charset="0"/>
              </a:rPr>
              <a:t>(</a:t>
            </a:r>
            <a:r>
              <a:rPr lang="en-US" sz="2400">
                <a:latin typeface="Times New Roman" panose="02020603050405020304" pitchFamily="18" charset="0"/>
                <a:cs typeface="仿宋_GB2312" charset="0"/>
              </a:rPr>
              <a:t>1)]</a:t>
            </a:r>
            <a:endParaRPr lang="zh-CN" altLang="en-US"/>
          </a:p>
        </p:txBody>
      </p:sp>
      <p:sp>
        <p:nvSpPr>
          <p:cNvPr id="7" name="文本框 6"/>
          <p:cNvSpPr txBox="1"/>
          <p:nvPr/>
        </p:nvSpPr>
        <p:spPr>
          <a:xfrm>
            <a:off x="3982085" y="3817620"/>
            <a:ext cx="14046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保护电路</a:t>
            </a:r>
            <a:endParaRPr lang="zh-CN" altLang="en-US"/>
          </a:p>
        </p:txBody>
      </p:sp>
      <p:graphicFrame>
        <p:nvGraphicFramePr>
          <p:cNvPr id="2" name="对象 1"/>
          <p:cNvGraphicFramePr/>
          <p:nvPr/>
        </p:nvGraphicFramePr>
        <p:xfrm>
          <a:off x="3294380" y="3108325"/>
          <a:ext cx="445135" cy="700405"/>
        </p:xfrm>
        <a:graphic>
          <a:graphicData uri="http://schemas.openxmlformats.org/presentationml/2006/ole">
            <mc:AlternateContent xmlns:mc="http://schemas.openxmlformats.org/markup-compatibility/2006">
              <mc:Choice xmlns:v="urn:schemas-microsoft-com:vml" Requires="v">
                <p:oleObj spid="_x0000_s3" name="" r:id="rId3" imgW="456565" imgH="657225" progId="Equation.DSMT4">
                  <p:embed/>
                </p:oleObj>
              </mc:Choice>
              <mc:Fallback>
                <p:oleObj name="" r:id="rId3" imgW="456565" imgH="657225" progId="Equation.DSMT4">
                  <p:embed/>
                  <p:pic>
                    <p:nvPicPr>
                      <p:cNvPr id="0" name="图片 2"/>
                      <p:cNvPicPr/>
                      <p:nvPr/>
                    </p:nvPicPr>
                    <p:blipFill>
                      <a:blip r:embed="rId4"/>
                      <a:stretch>
                        <a:fillRect/>
                      </a:stretch>
                    </p:blipFill>
                    <p:spPr>
                      <a:xfrm>
                        <a:off x="3294380" y="3108325"/>
                        <a:ext cx="445135" cy="700405"/>
                      </a:xfrm>
                      <a:prstGeom prst="rect">
                        <a:avLst/>
                      </a:prstGeom>
                    </p:spPr>
                  </p:pic>
                </p:oleObj>
              </mc:Fallback>
            </mc:AlternateContent>
          </a:graphicData>
        </a:graphic>
      </p:graphicFrame>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73150" y="1369695"/>
            <a:ext cx="1030287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4. </a:t>
            </a:r>
            <a:r>
              <a:rPr lang="zh-CN" sz="2400">
                <a:ea typeface="宋体" panose="02010600030101010101" pitchFamily="2" charset="-122"/>
              </a:rPr>
              <a:t>连接电路时的注意事项</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连接电路时开关要</a:t>
            </a:r>
            <a:r>
              <a:rPr lang="en-US" sz="2400">
                <a:latin typeface="Times New Roman" panose="02020603050405020304" pitchFamily="18" charset="0"/>
                <a:ea typeface="宋体" panose="02010600030101010101" pitchFamily="2" charset="-122"/>
              </a:rPr>
              <a:t>______</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闭合开关前滑动变阻器滑片要移至</a:t>
            </a:r>
            <a:r>
              <a:rPr lang="en-US" sz="2400">
                <a:latin typeface="Times New Roman" panose="02020603050405020304" pitchFamily="18" charset="0"/>
                <a:ea typeface="宋体" panose="02010600030101010101" pitchFamily="2" charset="-122"/>
              </a:rPr>
              <a:t>__________)5. </a:t>
            </a:r>
            <a:r>
              <a:rPr lang="zh-CN" sz="2400">
                <a:ea typeface="宋体" panose="02010600030101010101" pitchFamily="2" charset="-122"/>
              </a:rPr>
              <a:t>电流表、电压表的使用和读数</a:t>
            </a:r>
            <a:r>
              <a:rPr lang="en-US" sz="2400">
                <a:latin typeface="Times New Roman" panose="02020603050405020304" pitchFamily="18" charset="0"/>
                <a:ea typeface="宋体" panose="02010600030101010101" pitchFamily="2" charset="-122"/>
              </a:rPr>
              <a:t>6. </a:t>
            </a:r>
            <a:r>
              <a:rPr lang="zh-CN" sz="2400">
                <a:ea typeface="宋体" panose="02010600030101010101" pitchFamily="2" charset="-122"/>
              </a:rPr>
              <a:t>多次测量的目的</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测量定值电阻的阻值时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多次测量并求取平均值</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是为了</a:t>
            </a:r>
            <a:r>
              <a:rPr lang="en-US" sz="2400">
                <a:latin typeface="Times New Roman" panose="02020603050405020304" pitchFamily="18" charset="0"/>
                <a:ea typeface="宋体" panose="02010600030101010101" pitchFamily="2" charset="-122"/>
              </a:rPr>
              <a:t>______</a:t>
            </a:r>
            <a:r>
              <a:rPr lang="en-US" sz="2400">
                <a:latin typeface="Times New Roman" panose="02020603050405020304" pitchFamily="18" charset="0"/>
                <a:cs typeface="Times New Roman" panose="02020603050405020304" pitchFamily="18" charset="0"/>
              </a:rPr>
              <a:t>__________</a:t>
            </a:r>
            <a:r>
              <a:rPr lang="zh-CN" sz="2400">
                <a:ea typeface="宋体" panose="02010600030101010101" pitchFamily="2" charset="-122"/>
              </a:rPr>
              <a:t>；测量小灯泡电阻时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多次测量是为了</a:t>
            </a:r>
            <a:r>
              <a:rPr lang="en-US" sz="2400">
                <a:latin typeface="Times New Roman" panose="02020603050405020304" pitchFamily="18" charset="0"/>
                <a:ea typeface="宋体" panose="02010600030101010101" pitchFamily="2" charset="-122"/>
              </a:rPr>
              <a:t>_________________________________________)7. </a:t>
            </a:r>
            <a:r>
              <a:rPr lang="zh-CN" sz="2400">
                <a:ea typeface="宋体" panose="02010600030101010101" pitchFamily="2" charset="-122"/>
              </a:rPr>
              <a:t>电表异常的原因判断</a:t>
            </a:r>
            <a:r>
              <a:rPr lang="en-US" sz="2400">
                <a:latin typeface="Times New Roman" panose="02020603050405020304" pitchFamily="18" charset="0"/>
                <a:ea typeface="宋体" panose="02010600030101010101" pitchFamily="2" charset="-122"/>
              </a:rPr>
              <a:t>8</a:t>
            </a:r>
            <a:r>
              <a:rPr lang="en-US" sz="2400">
                <a:latin typeface="Times New Roman" panose="02020603050405020304" pitchFamily="18" charset="0"/>
                <a:ea typeface="宋体" panose="02010600030101010101" pitchFamily="2" charset="-122"/>
              </a:rPr>
              <a:t>. </a:t>
            </a:r>
            <a:r>
              <a:rPr lang="zh-CN" sz="2400">
                <a:ea typeface="宋体" panose="02010600030101010101" pitchFamily="2" charset="-122"/>
              </a:rPr>
              <a:t>电路故障分析</a:t>
            </a:r>
            <a:r>
              <a:rPr lang="en-US" sz="2400">
                <a:latin typeface="Times New Roman" panose="02020603050405020304" pitchFamily="18" charset="0"/>
                <a:cs typeface="仿宋_GB2312" charset="0"/>
              </a:rPr>
              <a:t>[2018.32(4)]</a:t>
            </a:r>
            <a:endParaRPr lang="zh-CN" altLang="en-US"/>
          </a:p>
        </p:txBody>
      </p:sp>
      <p:sp>
        <p:nvSpPr>
          <p:cNvPr id="3" name="文本框 2"/>
          <p:cNvSpPr txBox="1"/>
          <p:nvPr/>
        </p:nvSpPr>
        <p:spPr>
          <a:xfrm>
            <a:off x="7105650" y="1484630"/>
            <a:ext cx="8483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断开</a:t>
            </a:r>
            <a:endParaRPr lang="zh-CN" altLang="en-US"/>
          </a:p>
        </p:txBody>
      </p:sp>
      <p:sp>
        <p:nvSpPr>
          <p:cNvPr id="4" name="文本框 3"/>
          <p:cNvSpPr txBox="1"/>
          <p:nvPr/>
        </p:nvSpPr>
        <p:spPr>
          <a:xfrm>
            <a:off x="2945765" y="2088515"/>
            <a:ext cx="17640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最大阻值处</a:t>
            </a:r>
            <a:endParaRPr lang="zh-CN" altLang="en-US"/>
          </a:p>
        </p:txBody>
      </p:sp>
      <p:sp>
        <p:nvSpPr>
          <p:cNvPr id="7" name="文本框 6"/>
          <p:cNvSpPr txBox="1"/>
          <p:nvPr/>
        </p:nvSpPr>
        <p:spPr>
          <a:xfrm>
            <a:off x="1612265" y="3654425"/>
            <a:ext cx="24555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减小实验误差</a:t>
            </a:r>
            <a:endParaRPr lang="zh-CN" altLang="en-US"/>
          </a:p>
        </p:txBody>
      </p:sp>
      <p:sp>
        <p:nvSpPr>
          <p:cNvPr id="8" name="文本框 7"/>
          <p:cNvSpPr txBox="1"/>
          <p:nvPr/>
        </p:nvSpPr>
        <p:spPr>
          <a:xfrm>
            <a:off x="1343660" y="4258310"/>
            <a:ext cx="57658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探究小灯泡的电阻随灯丝温度变化的规律　</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58545" y="962025"/>
            <a:ext cx="7633970" cy="5077460"/>
          </a:xfrm>
          <a:prstGeom prst="rect">
            <a:avLst/>
          </a:prstGeom>
          <a:noFill/>
          <a:ln w="9525">
            <a:noFill/>
          </a:ln>
        </p:spPr>
        <p:txBody>
          <a:bodyPr wrap="square">
            <a:spAutoFit/>
          </a:bodyPr>
          <a:p>
            <a:pPr>
              <a:lnSpc>
                <a:spcPct val="150000"/>
              </a:lnSpc>
            </a:pPr>
            <a:r>
              <a:rPr lang="zh-CN" sz="2400">
                <a:ea typeface="黑体" panose="02010609060101010101" pitchFamily="49" charset="-122"/>
              </a:rPr>
              <a:t>【分析数据和现象】</a:t>
            </a:r>
            <a:endParaRPr lang="en-US" sz="2400" b="1">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9. </a:t>
            </a:r>
            <a:r>
              <a:rPr lang="zh-CN" sz="2400">
                <a:ea typeface="宋体" panose="02010600030101010101" pitchFamily="2" charset="-122"/>
              </a:rPr>
              <a:t>电阻的计算</a:t>
            </a:r>
            <a:r>
              <a:rPr lang="en-US" sz="2400">
                <a:latin typeface="Times New Roman" panose="02020603050405020304" pitchFamily="18" charset="0"/>
                <a:ea typeface="宋体" panose="02010600030101010101" pitchFamily="2" charset="-122"/>
              </a:rPr>
              <a:t>10. </a:t>
            </a:r>
            <a:r>
              <a:rPr lang="zh-CN" sz="2400">
                <a:ea typeface="宋体" panose="02010600030101010101" pitchFamily="2" charset="-122"/>
              </a:rPr>
              <a:t>设计实验数据记录表格</a:t>
            </a:r>
            <a:r>
              <a:rPr lang="en-US" sz="2400">
                <a:latin typeface="Times New Roman" panose="02020603050405020304" pitchFamily="18" charset="0"/>
                <a:cs typeface="仿宋_GB2312" charset="0"/>
              </a:rPr>
              <a:t>[2018.32(3)</a:t>
            </a:r>
            <a:r>
              <a:rPr lang="zh-CN" sz="2400">
                <a:cs typeface="仿宋_GB2312" charset="0"/>
              </a:rPr>
              <a:t>，</a:t>
            </a:r>
            <a:r>
              <a:rPr lang="en-US" sz="2400">
                <a:latin typeface="Times New Roman" panose="02020603050405020304" pitchFamily="18" charset="0"/>
                <a:cs typeface="Times New Roman" panose="02020603050405020304" pitchFamily="18" charset="0"/>
              </a:rPr>
              <a:t>2015.38</a:t>
            </a:r>
            <a:r>
              <a:rPr lang="en-US" sz="2400">
                <a:latin typeface="Times New Roman" panose="02020603050405020304" pitchFamily="18" charset="0"/>
                <a:cs typeface="仿宋_GB2312" charset="0"/>
              </a:rPr>
              <a:t>(</a:t>
            </a:r>
            <a:r>
              <a:rPr lang="en-US" sz="2400">
                <a:latin typeface="Times New Roman" panose="02020603050405020304" pitchFamily="18" charset="0"/>
                <a:cs typeface="仿宋_GB2312" charset="0"/>
              </a:rPr>
              <a:t>3)]</a:t>
            </a:r>
            <a:r>
              <a:rPr lang="en-US" sz="2400">
                <a:latin typeface="Times New Roman" panose="02020603050405020304" pitchFamily="18" charset="0"/>
                <a:ea typeface="宋体" panose="02010600030101010101" pitchFamily="2" charset="-122"/>
              </a:rPr>
              <a:t>11. </a:t>
            </a:r>
            <a:r>
              <a:rPr lang="zh-CN" sz="2400">
                <a:ea typeface="宋体" panose="02010600030101010101" pitchFamily="2" charset="-122"/>
              </a:rPr>
              <a:t>实验数据或图像的分析</a:t>
            </a:r>
            <a:r>
              <a:rPr lang="zh-CN" sz="2400">
                <a:ea typeface="黑体" panose="02010609060101010101" pitchFamily="49" charset="-122"/>
              </a:rPr>
              <a:t>【交流与反思】</a:t>
            </a:r>
            <a:r>
              <a:rPr lang="en-US" sz="2400">
                <a:latin typeface="Times New Roman" panose="02020603050405020304" pitchFamily="18" charset="0"/>
                <a:ea typeface="宋体" panose="02010600030101010101" pitchFamily="2" charset="-122"/>
              </a:rPr>
              <a:t>12. </a:t>
            </a:r>
            <a:r>
              <a:rPr lang="zh-CN" sz="2400">
                <a:ea typeface="宋体" panose="02010600030101010101" pitchFamily="2" charset="-122"/>
              </a:rPr>
              <a:t>特殊方法测电阻</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实验方案设计</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ea typeface="宋体" panose="02010600030101010101" pitchFamily="2" charset="-122"/>
              </a:rPr>
              <a:t>13. </a:t>
            </a:r>
            <a:r>
              <a:rPr lang="zh-CN" sz="2400">
                <a:ea typeface="宋体" panose="02010600030101010101" pitchFamily="2" charset="-122"/>
              </a:rPr>
              <a:t>实验评估、方案拓展</a:t>
            </a:r>
            <a:r>
              <a:rPr lang="en-US" sz="2400">
                <a:latin typeface="Times New Roman" panose="02020603050405020304" pitchFamily="18" charset="0"/>
                <a:cs typeface="仿宋_GB2312" charset="0"/>
              </a:rPr>
              <a:t>[2015.38(4)]</a:t>
            </a:r>
            <a:r>
              <a:rPr lang="en-US" sz="2400">
                <a:latin typeface="Times New Roman" panose="02020603050405020304" pitchFamily="18" charset="0"/>
                <a:ea typeface="宋体" panose="02010600030101010101" pitchFamily="2" charset="-122"/>
              </a:rPr>
              <a:t>14. </a:t>
            </a:r>
            <a:r>
              <a:rPr lang="zh-CN" sz="2400">
                <a:ea typeface="宋体" panose="02010600030101010101" pitchFamily="2" charset="-122"/>
              </a:rPr>
              <a:t>实验改进电路图的设计</a:t>
            </a:r>
            <a:r>
              <a:rPr lang="en-US" sz="2400">
                <a:latin typeface="Times New Roman" panose="02020603050405020304" pitchFamily="18" charset="0"/>
                <a:cs typeface="仿宋_GB2312" charset="0"/>
              </a:rPr>
              <a:t>[2018.32(5)]</a:t>
            </a:r>
            <a:r>
              <a:rPr lang="en-US" sz="2400">
                <a:latin typeface="Times New Roman" panose="02020603050405020304" pitchFamily="18" charset="0"/>
                <a:ea typeface="宋体" panose="02010600030101010101" pitchFamily="2" charset="-122"/>
              </a:rPr>
              <a:t>15.</a:t>
            </a:r>
            <a:r>
              <a:rPr lang="en-US" sz="2400">
                <a:latin typeface="Times New Roman" panose="02020603050405020304" pitchFamily="18" charset="0"/>
                <a:ea typeface="宋体" panose="02010600030101010101" pitchFamily="2" charset="-122"/>
              </a:rPr>
              <a:t> </a:t>
            </a:r>
            <a:r>
              <a:rPr lang="zh-CN" sz="2400">
                <a:ea typeface="宋体" panose="02010600030101010101" pitchFamily="2" charset="-122"/>
              </a:rPr>
              <a:t>特殊方法测电阻</a:t>
            </a:r>
            <a:r>
              <a:rPr lang="en-US" sz="2400">
                <a:latin typeface="Times New Roman" panose="02020603050405020304" pitchFamily="18" charset="0"/>
                <a:cs typeface="仿宋_GB2312" charset="0"/>
              </a:rPr>
              <a:t>[2018.32(5)]</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46050" y="630873"/>
            <a:ext cx="5080000" cy="460375"/>
          </a:xfrm>
          <a:prstGeom prst="rect">
            <a:avLst/>
          </a:prstGeom>
          <a:noFill/>
          <a:ln w="9525">
            <a:noFill/>
          </a:ln>
        </p:spPr>
        <p:txBody>
          <a:bodyPr>
            <a:spAutoFit/>
          </a:bodyPr>
          <a:p>
            <a:r>
              <a:rPr lang="zh-CN" sz="2400">
                <a:ea typeface="黑体" panose="02010609060101010101" pitchFamily="49" charset="-122"/>
              </a:rPr>
              <a:t>特殊法测电阻</a:t>
            </a:r>
            <a:r>
              <a:rPr lang="en-US" sz="2400">
                <a:latin typeface="Times New Roman" panose="02020603050405020304" pitchFamily="18" charset="0"/>
                <a:ea typeface="黑体" panose="02010609060101010101" pitchFamily="49" charset="-122"/>
              </a:rPr>
              <a:t> </a:t>
            </a:r>
            <a:endParaRPr lang="zh-CN" altLang="en-US"/>
          </a:p>
        </p:txBody>
      </p:sp>
      <p:graphicFrame>
        <p:nvGraphicFramePr>
          <p:cNvPr id="9" name="表格 8"/>
          <p:cNvGraphicFramePr/>
          <p:nvPr>
            <p:custDataLst>
              <p:tags r:id="rId1"/>
            </p:custDataLst>
          </p:nvPr>
        </p:nvGraphicFramePr>
        <p:xfrm>
          <a:off x="254000" y="1086485"/>
          <a:ext cx="11722100" cy="5481320"/>
        </p:xfrm>
        <a:graphic>
          <a:graphicData uri="http://schemas.openxmlformats.org/drawingml/2006/table">
            <a:tbl>
              <a:tblPr firstRow="1" bandRow="1">
                <a:tableStyleId>{5C22544A-7EE6-4342-B048-85BDC9FD1C3A}</a:tableStyleId>
              </a:tblPr>
              <a:tblGrid>
                <a:gridCol w="654685"/>
                <a:gridCol w="2076450"/>
                <a:gridCol w="1958340"/>
                <a:gridCol w="7032625"/>
              </a:tblGrid>
              <a:tr h="640080">
                <a:tc gridSpan="2">
                  <a:txBody>
                    <a:bodyPr/>
                    <a:p>
                      <a:pPr algn="ctr" fontAlgn="auto">
                        <a:lnSpc>
                          <a:spcPct val="130000"/>
                        </a:lnSpc>
                        <a:buNone/>
                      </a:pPr>
                      <a:r>
                        <a:rPr lang="zh-CN" altLang="en-US" sz="2400" b="0">
                          <a:solidFill>
                            <a:schemeClr val="tx1"/>
                          </a:solidFill>
                          <a:latin typeface="黑体" panose="02010609060101010101" pitchFamily="49" charset="-122"/>
                          <a:ea typeface="黑体" panose="02010609060101010101" pitchFamily="49" charset="-122"/>
                        </a:rPr>
                        <a:t>设计思路</a:t>
                      </a:r>
                      <a:endParaRPr lang="zh-CN" altLang="en-US" sz="2400" b="0">
                        <a:solidFill>
                          <a:schemeClr val="tx1"/>
                        </a:solidFill>
                        <a:latin typeface="黑体" panose="02010609060101010101" pitchFamily="49" charset="-122"/>
                        <a:ea typeface="黑体" panose="02010609060101010101" pitchFamily="49"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4"/>
                    </a:solidFill>
                  </a:tcPr>
                </a:tc>
                <a:tc h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fontAlgn="auto">
                        <a:lnSpc>
                          <a:spcPct val="130000"/>
                        </a:lnSpc>
                        <a:buNone/>
                      </a:pPr>
                      <a:r>
                        <a:rPr lang="zh-CN" altLang="en-US" sz="2400" b="0">
                          <a:solidFill>
                            <a:schemeClr val="tx1"/>
                          </a:solidFill>
                          <a:latin typeface="黑体" panose="02010609060101010101" pitchFamily="49" charset="-122"/>
                          <a:ea typeface="黑体" panose="02010609060101010101" pitchFamily="49" charset="-122"/>
                        </a:rPr>
                        <a:t>电路设计</a:t>
                      </a:r>
                      <a:endParaRPr lang="zh-CN" altLang="en-US" sz="2400" b="0">
                        <a:solidFill>
                          <a:schemeClr val="tx1"/>
                        </a:solidFill>
                        <a:latin typeface="黑体" panose="02010609060101010101" pitchFamily="49" charset="-122"/>
                        <a:ea typeface="黑体" panose="02010609060101010101" pitchFamily="49"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4"/>
                    </a:solidFill>
                  </a:tcPr>
                </a:tc>
                <a:tc>
                  <a:txBody>
                    <a:bodyPr/>
                    <a:p>
                      <a:pPr algn="ctr" fontAlgn="auto">
                        <a:lnSpc>
                          <a:spcPct val="130000"/>
                        </a:lnSpc>
                        <a:buNone/>
                      </a:pPr>
                      <a:r>
                        <a:rPr lang="zh-CN" altLang="en-US" sz="2400" b="0">
                          <a:solidFill>
                            <a:schemeClr val="tx1"/>
                          </a:solidFill>
                          <a:latin typeface="黑体" panose="02010609060101010101" pitchFamily="49" charset="-122"/>
                          <a:ea typeface="黑体" panose="02010609060101010101" pitchFamily="49" charset="-122"/>
                        </a:rPr>
                        <a:t>实验步骤及表达式</a:t>
                      </a:r>
                      <a:endParaRPr lang="zh-CN" altLang="en-US" sz="2400" b="0">
                        <a:solidFill>
                          <a:schemeClr val="tx1"/>
                        </a:solidFill>
                        <a:latin typeface="黑体" panose="02010609060101010101" pitchFamily="49" charset="-122"/>
                        <a:ea typeface="黑体" panose="02010609060101010101" pitchFamily="49"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4"/>
                    </a:solidFill>
                  </a:tcPr>
                </a:tc>
              </a:tr>
              <a:tr h="2286000">
                <a:tc rowSpan="2">
                  <a:txBody>
                    <a:bodyPr/>
                    <a:p>
                      <a:pPr algn="ctr" fontAlgn="auto">
                        <a:lnSpc>
                          <a:spcPct val="130000"/>
                        </a:lnSpc>
                        <a:buNone/>
                      </a:pPr>
                      <a:r>
                        <a:rPr lang="zh-CN" altLang="en-US" sz="2400">
                          <a:solidFill>
                            <a:schemeClr val="tx1"/>
                          </a:solidFill>
                          <a:latin typeface="Times New Roman" panose="02020603050405020304" pitchFamily="18" charset="0"/>
                          <a:ea typeface="黑体" panose="02010609060101010101" pitchFamily="49" charset="-122"/>
                        </a:rPr>
                        <a:t>缺电流表</a:t>
                      </a:r>
                      <a:endParaRPr lang="zh-CN" altLang="en-US" sz="2400">
                        <a:solidFill>
                          <a:schemeClr val="tx1"/>
                        </a:solidFill>
                        <a:latin typeface="Times New Roman" panose="02020603050405020304" pitchFamily="18" charset="0"/>
                        <a:ea typeface="黑体" panose="02010609060101010101" pitchFamily="49" charset="-122"/>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rowSpan="2">
                  <a:txBody>
                    <a:bodyPr/>
                    <a:p>
                      <a:pPr algn="l" fontAlgn="auto">
                        <a:lnSpc>
                          <a:spcPct val="130000"/>
                        </a:lnSpc>
                        <a:buNone/>
                      </a:pPr>
                      <a:r>
                        <a:rPr lang="zh-CN" altLang="en-US" sz="2400">
                          <a:solidFill>
                            <a:schemeClr val="tx1"/>
                          </a:solidFill>
                          <a:latin typeface="Times New Roman" panose="02020603050405020304" pitchFamily="18" charset="0"/>
                          <a:cs typeface="Times New Roman" panose="02020603050405020304" pitchFamily="18" charset="0"/>
                        </a:rPr>
                        <a:t>使定值电阻(或最大阻值已知的滑动变阻器或电阻箱)与待测电阻串联，利用串联电路中电流处处相等的特点来确定通过待测电阻的电流</a:t>
                      </a:r>
                      <a:endParaRPr lang="zh-CN" altLang="en-US" sz="2400">
                        <a:solidFill>
                          <a:schemeClr val="tx1"/>
                        </a:solidFill>
                        <a:latin typeface="Times New Roman" panose="02020603050405020304" pitchFamily="18" charset="0"/>
                        <a:cs typeface="Times New Roman" panose="02020603050405020304" pitchFamily="18"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fontAlgn="auto">
                        <a:lnSpc>
                          <a:spcPct val="130000"/>
                        </a:lnSpc>
                        <a:buNone/>
                      </a:pPr>
                      <a:endParaRPr lang="zh-CN" altLang="en-US" sz="2400">
                        <a:solidFill>
                          <a:schemeClr val="tx1"/>
                        </a:solidFill>
                        <a:latin typeface="Times New Roman" panose="02020603050405020304" pitchFamily="18" charset="0"/>
                        <a:cs typeface="Times New Roman" panose="02020603050405020304" pitchFamily="18"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l" fontAlgn="auto">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如左图所示，(1)将电压表接在</a:t>
                      </a:r>
                      <a:r>
                        <a:rPr lang="zh-CN" altLang="en-US" sz="2400" i="1">
                          <a:solidFill>
                            <a:schemeClr val="tx1"/>
                          </a:solidFill>
                          <a:latin typeface="Times New Roman" panose="02020603050405020304" pitchFamily="18" charset="0"/>
                          <a:cs typeface="Times New Roman" panose="02020603050405020304" pitchFamily="18" charset="0"/>
                        </a:rPr>
                        <a:t>a、b</a:t>
                      </a:r>
                      <a:r>
                        <a:rPr lang="zh-CN" altLang="en-US" sz="2400">
                          <a:solidFill>
                            <a:schemeClr val="tx1"/>
                          </a:solidFill>
                          <a:latin typeface="Times New Roman" panose="02020603050405020304" pitchFamily="18" charset="0"/>
                          <a:cs typeface="Times New Roman" panose="02020603050405020304" pitchFamily="18" charset="0"/>
                        </a:rPr>
                        <a:t>两点间，测得</a:t>
                      </a:r>
                      <a:r>
                        <a:rPr lang="zh-CN" altLang="en-US" sz="2400" i="1">
                          <a:solidFill>
                            <a:schemeClr val="tx1"/>
                          </a:solidFill>
                          <a:latin typeface="Times New Roman" panose="02020603050405020304" pitchFamily="18" charset="0"/>
                          <a:cs typeface="Times New Roman" panose="02020603050405020304" pitchFamily="18" charset="0"/>
                        </a:rPr>
                        <a:t>R</a:t>
                      </a:r>
                      <a:r>
                        <a:rPr lang="zh-CN" altLang="en-US" sz="2400" baseline="-25000">
                          <a:solidFill>
                            <a:schemeClr val="tx1"/>
                          </a:solidFill>
                          <a:uFillTx/>
                          <a:latin typeface="Times New Roman" panose="02020603050405020304" pitchFamily="18" charset="0"/>
                          <a:cs typeface="Times New Roman" panose="02020603050405020304" pitchFamily="18" charset="0"/>
                        </a:rPr>
                        <a:t>0</a:t>
                      </a:r>
                      <a:r>
                        <a:rPr lang="zh-CN" altLang="en-US" sz="2400">
                          <a:solidFill>
                            <a:schemeClr val="tx1"/>
                          </a:solidFill>
                          <a:latin typeface="Times New Roman" panose="02020603050405020304" pitchFamily="18" charset="0"/>
                          <a:cs typeface="Times New Roman" panose="02020603050405020304" pitchFamily="18" charset="0"/>
                        </a:rPr>
                        <a:t>两端的电压为</a:t>
                      </a:r>
                      <a:r>
                        <a:rPr lang="en-US" altLang="zh-CN" sz="2400" i="1">
                          <a:solidFill>
                            <a:schemeClr val="tx1"/>
                          </a:solidFill>
                          <a:latin typeface="Times New Roman" panose="02020603050405020304" pitchFamily="18" charset="0"/>
                          <a:cs typeface="Times New Roman" panose="02020603050405020304" pitchFamily="18" charset="0"/>
                          <a:sym typeface="+mn-ea"/>
                        </a:rPr>
                        <a:t>U</a:t>
                      </a:r>
                      <a:r>
                        <a:rPr lang="zh-CN" altLang="en-US" sz="2400" baseline="-25000">
                          <a:solidFill>
                            <a:schemeClr val="tx1"/>
                          </a:solidFill>
                          <a:uFillTx/>
                          <a:latin typeface="Times New Roman" panose="02020603050405020304" pitchFamily="18" charset="0"/>
                          <a:cs typeface="Times New Roman" panose="02020603050405020304" pitchFamily="18" charset="0"/>
                          <a:sym typeface="+mn-ea"/>
                        </a:rPr>
                        <a:t>0</a:t>
                      </a:r>
                      <a:r>
                        <a:rPr lang="zh-CN" altLang="en-US" sz="2400">
                          <a:solidFill>
                            <a:schemeClr val="tx1"/>
                          </a:solidFill>
                          <a:latin typeface="Times New Roman" panose="02020603050405020304" pitchFamily="18" charset="0"/>
                          <a:cs typeface="Times New Roman" panose="02020603050405020304" pitchFamily="18" charset="0"/>
                        </a:rPr>
                        <a:t>；(2)将电压表改接在</a:t>
                      </a:r>
                      <a:r>
                        <a:rPr lang="zh-CN" altLang="en-US" sz="2400" i="1">
                          <a:solidFill>
                            <a:schemeClr val="tx1"/>
                          </a:solidFill>
                          <a:latin typeface="Times New Roman" panose="02020603050405020304" pitchFamily="18" charset="0"/>
                          <a:cs typeface="Times New Roman" panose="02020603050405020304" pitchFamily="18" charset="0"/>
                        </a:rPr>
                        <a:t>a′、b′</a:t>
                      </a:r>
                      <a:r>
                        <a:rPr lang="zh-CN" altLang="en-US" sz="2400">
                          <a:solidFill>
                            <a:schemeClr val="tx1"/>
                          </a:solidFill>
                          <a:latin typeface="Times New Roman" panose="02020603050405020304" pitchFamily="18" charset="0"/>
                          <a:cs typeface="Times New Roman" panose="02020603050405020304" pitchFamily="18" charset="0"/>
                        </a:rPr>
                        <a:t>两点间，测得</a:t>
                      </a:r>
                      <a:r>
                        <a:rPr lang="zh-CN" altLang="en-US" sz="2400" i="1">
                          <a:solidFill>
                            <a:schemeClr val="tx1"/>
                          </a:solidFill>
                          <a:latin typeface="Times New Roman" panose="02020603050405020304" pitchFamily="18" charset="0"/>
                          <a:cs typeface="Times New Roman" panose="02020603050405020304" pitchFamily="18" charset="0"/>
                          <a:sym typeface="+mn-ea"/>
                        </a:rPr>
                        <a:t>R</a:t>
                      </a:r>
                      <a:r>
                        <a:rPr lang="en-US" altLang="zh-CN" sz="2400" i="1" baseline="-25000">
                          <a:solidFill>
                            <a:schemeClr val="tx1"/>
                          </a:solidFill>
                          <a:uFillTx/>
                          <a:latin typeface="Times New Roman" panose="02020603050405020304" pitchFamily="18" charset="0"/>
                          <a:cs typeface="Times New Roman" panose="02020603050405020304" pitchFamily="18" charset="0"/>
                          <a:sym typeface="+mn-ea"/>
                        </a:rPr>
                        <a:t>x</a:t>
                      </a:r>
                      <a:r>
                        <a:rPr lang="zh-CN" altLang="en-US" sz="2400">
                          <a:solidFill>
                            <a:schemeClr val="tx1"/>
                          </a:solidFill>
                          <a:latin typeface="Times New Roman" panose="02020603050405020304" pitchFamily="18" charset="0"/>
                          <a:cs typeface="Times New Roman" panose="02020603050405020304" pitchFamily="18" charset="0"/>
                        </a:rPr>
                        <a:t>两端的电压为</a:t>
                      </a:r>
                      <a:r>
                        <a:rPr lang="en-US" altLang="zh-CN" sz="2400" i="1">
                          <a:solidFill>
                            <a:schemeClr val="tx1"/>
                          </a:solidFill>
                          <a:latin typeface="Times New Roman" panose="02020603050405020304" pitchFamily="18" charset="0"/>
                          <a:cs typeface="Times New Roman" panose="02020603050405020304" pitchFamily="18" charset="0"/>
                          <a:sym typeface="+mn-ea"/>
                        </a:rPr>
                        <a:t>U</a:t>
                      </a:r>
                      <a:r>
                        <a:rPr lang="en-US" altLang="zh-CN" sz="2400" i="1" baseline="-25000">
                          <a:solidFill>
                            <a:schemeClr val="tx1"/>
                          </a:solidFill>
                          <a:uFillTx/>
                          <a:latin typeface="Times New Roman" panose="02020603050405020304" pitchFamily="18" charset="0"/>
                          <a:cs typeface="Times New Roman" panose="02020603050405020304" pitchFamily="18" charset="0"/>
                          <a:sym typeface="+mn-ea"/>
                        </a:rPr>
                        <a:t>x</a:t>
                      </a:r>
                      <a:r>
                        <a:rPr lang="zh-CN" altLang="en-US" sz="2400">
                          <a:solidFill>
                            <a:schemeClr val="tx1"/>
                          </a:solidFill>
                          <a:latin typeface="Times New Roman" panose="02020603050405020304" pitchFamily="18" charset="0"/>
                          <a:cs typeface="Times New Roman" panose="02020603050405020304" pitchFamily="18" charset="0"/>
                        </a:rPr>
                        <a:t>；</a:t>
                      </a:r>
                      <a:r>
                        <a:rPr lang="zh-CN" altLang="en-US" sz="2400" i="1">
                          <a:solidFill>
                            <a:schemeClr val="tx1"/>
                          </a:solidFill>
                          <a:latin typeface="Times New Roman" panose="02020603050405020304" pitchFamily="18" charset="0"/>
                          <a:cs typeface="Times New Roman" panose="02020603050405020304" pitchFamily="18" charset="0"/>
                        </a:rPr>
                        <a:t>I</a:t>
                      </a:r>
                      <a:r>
                        <a:rPr lang="zh-CN" altLang="en-US" sz="2400" i="1" baseline="-25000">
                          <a:solidFill>
                            <a:schemeClr val="tx1"/>
                          </a:solidFill>
                          <a:uFillTx/>
                          <a:latin typeface="Times New Roman" panose="02020603050405020304" pitchFamily="18" charset="0"/>
                          <a:cs typeface="Times New Roman" panose="02020603050405020304" pitchFamily="18" charset="0"/>
                        </a:rPr>
                        <a:t>x</a:t>
                      </a:r>
                      <a:r>
                        <a:rPr lang="zh-CN" altLang="en-US" sz="2400">
                          <a:solidFill>
                            <a:schemeClr val="tx1"/>
                          </a:solidFill>
                          <a:latin typeface="Times New Roman" panose="02020603050405020304" pitchFamily="18" charset="0"/>
                          <a:cs typeface="Times New Roman" panose="02020603050405020304" pitchFamily="18" charset="0"/>
                        </a:rPr>
                        <a:t>＝</a:t>
                      </a:r>
                      <a:r>
                        <a:rPr lang="zh-CN" altLang="en-US" sz="2400" i="1">
                          <a:solidFill>
                            <a:schemeClr val="tx1"/>
                          </a:solidFill>
                          <a:latin typeface="Times New Roman" panose="02020603050405020304" pitchFamily="18" charset="0"/>
                          <a:cs typeface="Times New Roman" panose="02020603050405020304" pitchFamily="18" charset="0"/>
                        </a:rPr>
                        <a:t>I</a:t>
                      </a:r>
                      <a:r>
                        <a:rPr lang="zh-CN" altLang="en-US" sz="2400" baseline="-25000">
                          <a:solidFill>
                            <a:schemeClr val="tx1"/>
                          </a:solidFill>
                          <a:uFillTx/>
                          <a:latin typeface="Times New Roman" panose="02020603050405020304" pitchFamily="18" charset="0"/>
                          <a:cs typeface="Times New Roman" panose="02020603050405020304" pitchFamily="18" charset="0"/>
                        </a:rPr>
                        <a:t>0</a:t>
                      </a:r>
                      <a:r>
                        <a:rPr lang="zh-CN" altLang="en-US" sz="2400">
                          <a:solidFill>
                            <a:schemeClr val="tx1"/>
                          </a:solidFill>
                          <a:latin typeface="Times New Roman" panose="02020603050405020304" pitchFamily="18" charset="0"/>
                          <a:cs typeface="Times New Roman" panose="02020603050405020304" pitchFamily="18" charset="0"/>
                        </a:rPr>
                        <a:t>＝       ，</a:t>
                      </a:r>
                      <a:endParaRPr lang="zh-CN" altLang="en-US" sz="2400">
                        <a:solidFill>
                          <a:schemeClr val="tx1"/>
                        </a:solidFill>
                        <a:latin typeface="Times New Roman" panose="02020603050405020304" pitchFamily="18" charset="0"/>
                        <a:cs typeface="Times New Roman" panose="02020603050405020304" pitchFamily="18" charset="0"/>
                      </a:endParaRPr>
                    </a:p>
                    <a:p>
                      <a:pPr algn="l" fontAlgn="auto">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所以待测电阻表达式：</a:t>
                      </a:r>
                      <a:r>
                        <a:rPr lang="zh-CN" altLang="en-US" sz="2400" i="1">
                          <a:solidFill>
                            <a:schemeClr val="tx1"/>
                          </a:solidFill>
                          <a:latin typeface="Times New Roman" panose="02020603050405020304" pitchFamily="18" charset="0"/>
                          <a:cs typeface="Times New Roman" panose="02020603050405020304" pitchFamily="18" charset="0"/>
                          <a:sym typeface="+mn-ea"/>
                        </a:rPr>
                        <a:t>R</a:t>
                      </a:r>
                      <a:r>
                        <a:rPr lang="en-US" altLang="zh-CN" sz="2400" i="1" baseline="-25000">
                          <a:solidFill>
                            <a:schemeClr val="tx1"/>
                          </a:solidFill>
                          <a:uFillTx/>
                          <a:latin typeface="Times New Roman" panose="02020603050405020304" pitchFamily="18" charset="0"/>
                          <a:cs typeface="Times New Roman" panose="02020603050405020304" pitchFamily="18" charset="0"/>
                          <a:sym typeface="+mn-ea"/>
                        </a:rPr>
                        <a:t>x</a:t>
                      </a:r>
                      <a:r>
                        <a:rPr lang="zh-CN" altLang="en-US" sz="2400">
                          <a:solidFill>
                            <a:schemeClr val="tx1"/>
                          </a:solidFill>
                          <a:latin typeface="Times New Roman" panose="02020603050405020304" pitchFamily="18" charset="0"/>
                          <a:cs typeface="Times New Roman" panose="02020603050405020304" pitchFamily="18" charset="0"/>
                        </a:rPr>
                        <a:t>＝________</a:t>
                      </a:r>
                      <a:endParaRPr lang="zh-CN" altLang="en-US" sz="2400">
                        <a:solidFill>
                          <a:schemeClr val="tx1"/>
                        </a:solidFill>
                        <a:latin typeface="Times New Roman" panose="02020603050405020304" pitchFamily="18" charset="0"/>
                        <a:cs typeface="Times New Roman" panose="02020603050405020304" pitchFamily="18"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2534920">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fontAlgn="auto">
                        <a:lnSpc>
                          <a:spcPct val="130000"/>
                        </a:lnSpc>
                        <a:buNone/>
                      </a:pPr>
                      <a:endParaRPr lang="zh-CN" altLang="en-US" sz="2400">
                        <a:solidFill>
                          <a:schemeClr val="tx1"/>
                        </a:solidFill>
                        <a:latin typeface="Times New Roman" panose="02020603050405020304" pitchFamily="18" charset="0"/>
                        <a:cs typeface="Times New Roman" panose="02020603050405020304" pitchFamily="18"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l" fontAlgn="auto">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如左图所示，(1)闭合开关S、S</a:t>
                      </a:r>
                      <a:r>
                        <a:rPr lang="zh-CN" altLang="en-US" sz="2400" baseline="-25000">
                          <a:solidFill>
                            <a:schemeClr val="tx1"/>
                          </a:solidFill>
                          <a:uFillTx/>
                          <a:latin typeface="Times New Roman" panose="02020603050405020304" pitchFamily="18" charset="0"/>
                          <a:cs typeface="Times New Roman" panose="02020603050405020304" pitchFamily="18" charset="0"/>
                        </a:rPr>
                        <a:t>1</a:t>
                      </a:r>
                      <a:r>
                        <a:rPr lang="zh-CN" altLang="en-US" sz="2400">
                          <a:solidFill>
                            <a:schemeClr val="tx1"/>
                          </a:solidFill>
                          <a:latin typeface="Times New Roman" panose="02020603050405020304" pitchFamily="18" charset="0"/>
                          <a:cs typeface="Times New Roman" panose="02020603050405020304" pitchFamily="18" charset="0"/>
                        </a:rPr>
                        <a:t>，电压表示数为</a:t>
                      </a:r>
                      <a:r>
                        <a:rPr lang="zh-CN" altLang="en-US" sz="2400" i="1">
                          <a:solidFill>
                            <a:schemeClr val="tx1"/>
                          </a:solidFill>
                          <a:latin typeface="Times New Roman" panose="02020603050405020304" pitchFamily="18" charset="0"/>
                          <a:cs typeface="Times New Roman" panose="02020603050405020304" pitchFamily="18" charset="0"/>
                        </a:rPr>
                        <a:t>U</a:t>
                      </a:r>
                      <a:r>
                        <a:rPr lang="zh-CN" altLang="en-US" sz="2400">
                          <a:solidFill>
                            <a:schemeClr val="tx1"/>
                          </a:solidFill>
                          <a:latin typeface="Times New Roman" panose="02020603050405020304" pitchFamily="18" charset="0"/>
                          <a:cs typeface="Times New Roman" panose="02020603050405020304" pitchFamily="18" charset="0"/>
                        </a:rPr>
                        <a:t>；(2)再断开开关</a:t>
                      </a:r>
                      <a:r>
                        <a:rPr lang="zh-CN" altLang="en-US" sz="2400">
                          <a:solidFill>
                            <a:schemeClr val="tx1"/>
                          </a:solidFill>
                          <a:latin typeface="Times New Roman" panose="02020603050405020304" pitchFamily="18" charset="0"/>
                          <a:cs typeface="Times New Roman" panose="02020603050405020304" pitchFamily="18" charset="0"/>
                          <a:sym typeface="+mn-ea"/>
                        </a:rPr>
                        <a:t>S</a:t>
                      </a:r>
                      <a:r>
                        <a:rPr lang="zh-CN" altLang="en-US" sz="2400" baseline="-25000">
                          <a:solidFill>
                            <a:schemeClr val="tx1"/>
                          </a:solidFill>
                          <a:uFillTx/>
                          <a:latin typeface="Times New Roman" panose="02020603050405020304" pitchFamily="18" charset="0"/>
                          <a:cs typeface="Times New Roman" panose="02020603050405020304" pitchFamily="18" charset="0"/>
                          <a:sym typeface="+mn-ea"/>
                        </a:rPr>
                        <a:t>1</a:t>
                      </a:r>
                      <a:r>
                        <a:rPr lang="zh-CN" altLang="en-US" sz="2400">
                          <a:solidFill>
                            <a:schemeClr val="tx1"/>
                          </a:solidFill>
                          <a:latin typeface="Times New Roman" panose="02020603050405020304" pitchFamily="18" charset="0"/>
                          <a:cs typeface="Times New Roman" panose="02020603050405020304" pitchFamily="18" charset="0"/>
                        </a:rPr>
                        <a:t>，此时电压表示数为</a:t>
                      </a:r>
                      <a:r>
                        <a:rPr lang="en-US" altLang="zh-CN" sz="2400" i="1">
                          <a:solidFill>
                            <a:schemeClr val="tx1"/>
                          </a:solidFill>
                          <a:latin typeface="Times New Roman" panose="02020603050405020304" pitchFamily="18" charset="0"/>
                          <a:cs typeface="Times New Roman" panose="02020603050405020304" pitchFamily="18" charset="0"/>
                          <a:sym typeface="+mn-ea"/>
                        </a:rPr>
                        <a:t>U</a:t>
                      </a:r>
                      <a:r>
                        <a:rPr lang="zh-CN" altLang="en-US" sz="2400" baseline="-25000">
                          <a:solidFill>
                            <a:schemeClr val="tx1"/>
                          </a:solidFill>
                          <a:uFillTx/>
                          <a:latin typeface="Times New Roman" panose="02020603050405020304" pitchFamily="18" charset="0"/>
                          <a:cs typeface="Times New Roman" panose="02020603050405020304" pitchFamily="18" charset="0"/>
                          <a:sym typeface="+mn-ea"/>
                        </a:rPr>
                        <a:t>0</a:t>
                      </a:r>
                      <a:r>
                        <a:rPr lang="zh-CN" altLang="en-US" sz="2400">
                          <a:solidFill>
                            <a:schemeClr val="tx1"/>
                          </a:solidFill>
                          <a:latin typeface="Times New Roman" panose="02020603050405020304" pitchFamily="18" charset="0"/>
                          <a:cs typeface="Times New Roman" panose="02020603050405020304" pitchFamily="18" charset="0"/>
                        </a:rPr>
                        <a:t>；则</a:t>
                      </a:r>
                      <a:r>
                        <a:rPr lang="zh-CN" altLang="en-US" sz="2400" i="1">
                          <a:solidFill>
                            <a:schemeClr val="tx1"/>
                          </a:solidFill>
                          <a:latin typeface="Times New Roman" panose="02020603050405020304" pitchFamily="18" charset="0"/>
                          <a:cs typeface="Times New Roman" panose="02020603050405020304" pitchFamily="18" charset="0"/>
                          <a:sym typeface="+mn-ea"/>
                        </a:rPr>
                        <a:t>R</a:t>
                      </a:r>
                      <a:r>
                        <a:rPr lang="en-US" altLang="zh-CN" sz="2400" baseline="-25000">
                          <a:solidFill>
                            <a:schemeClr val="tx1"/>
                          </a:solidFill>
                          <a:uFillTx/>
                          <a:latin typeface="Times New Roman" panose="02020603050405020304" pitchFamily="18" charset="0"/>
                          <a:cs typeface="Times New Roman" panose="02020603050405020304" pitchFamily="18" charset="0"/>
                          <a:sym typeface="+mn-ea"/>
                        </a:rPr>
                        <a:t>x</a:t>
                      </a:r>
                      <a:r>
                        <a:rPr lang="zh-CN" altLang="en-US" sz="2400">
                          <a:solidFill>
                            <a:schemeClr val="tx1"/>
                          </a:solidFill>
                          <a:latin typeface="Times New Roman" panose="02020603050405020304" pitchFamily="18" charset="0"/>
                          <a:cs typeface="Times New Roman" panose="02020603050405020304" pitchFamily="18" charset="0"/>
                        </a:rPr>
                        <a:t>两端电压为</a:t>
                      </a:r>
                      <a:r>
                        <a:rPr lang="en-US" altLang="zh-CN" sz="2400" i="1">
                          <a:solidFill>
                            <a:schemeClr val="tx1"/>
                          </a:solidFill>
                          <a:latin typeface="Times New Roman" panose="02020603050405020304" pitchFamily="18" charset="0"/>
                          <a:cs typeface="Times New Roman" panose="02020603050405020304" pitchFamily="18" charset="0"/>
                          <a:sym typeface="+mn-ea"/>
                        </a:rPr>
                        <a:t>U</a:t>
                      </a:r>
                      <a:r>
                        <a:rPr lang="en-US" altLang="zh-CN" sz="2400" i="1" baseline="-25000">
                          <a:solidFill>
                            <a:schemeClr val="tx1"/>
                          </a:solidFill>
                          <a:uFillTx/>
                          <a:latin typeface="Times New Roman" panose="02020603050405020304" pitchFamily="18" charset="0"/>
                          <a:cs typeface="Times New Roman" panose="02020603050405020304" pitchFamily="18" charset="0"/>
                          <a:sym typeface="+mn-ea"/>
                        </a:rPr>
                        <a:t>x</a:t>
                      </a:r>
                      <a:r>
                        <a:rPr lang="zh-CN" altLang="en-US" sz="2400">
                          <a:solidFill>
                            <a:schemeClr val="tx1"/>
                          </a:solidFill>
                          <a:latin typeface="Times New Roman" panose="02020603050405020304" pitchFamily="18" charset="0"/>
                          <a:cs typeface="Times New Roman" panose="02020603050405020304" pitchFamily="18" charset="0"/>
                        </a:rPr>
                        <a:t>＝</a:t>
                      </a:r>
                      <a:r>
                        <a:rPr lang="zh-CN" altLang="en-US" sz="2400" i="1">
                          <a:solidFill>
                            <a:schemeClr val="tx1"/>
                          </a:solidFill>
                          <a:latin typeface="Times New Roman" panose="02020603050405020304" pitchFamily="18" charset="0"/>
                          <a:cs typeface="Times New Roman" panose="02020603050405020304" pitchFamily="18" charset="0"/>
                        </a:rPr>
                        <a:t>U</a:t>
                      </a:r>
                      <a:r>
                        <a:rPr lang="zh-CN" altLang="en-US" sz="2400">
                          <a:solidFill>
                            <a:schemeClr val="tx1"/>
                          </a:solidFill>
                          <a:latin typeface="Times New Roman" panose="02020603050405020304" pitchFamily="18" charset="0"/>
                          <a:cs typeface="Times New Roman" panose="02020603050405020304" pitchFamily="18" charset="0"/>
                        </a:rPr>
                        <a:t>－</a:t>
                      </a:r>
                      <a:r>
                        <a:rPr lang="en-US" altLang="zh-CN" sz="2400" i="1">
                          <a:solidFill>
                            <a:schemeClr val="tx1"/>
                          </a:solidFill>
                          <a:latin typeface="Times New Roman" panose="02020603050405020304" pitchFamily="18" charset="0"/>
                          <a:cs typeface="Times New Roman" panose="02020603050405020304" pitchFamily="18" charset="0"/>
                          <a:sym typeface="+mn-ea"/>
                        </a:rPr>
                        <a:t>U</a:t>
                      </a:r>
                      <a:r>
                        <a:rPr lang="zh-CN" altLang="en-US" sz="2400" baseline="-25000">
                          <a:solidFill>
                            <a:schemeClr val="tx1"/>
                          </a:solidFill>
                          <a:uFillTx/>
                          <a:latin typeface="Times New Roman" panose="02020603050405020304" pitchFamily="18" charset="0"/>
                          <a:cs typeface="Times New Roman" panose="02020603050405020304" pitchFamily="18" charset="0"/>
                          <a:sym typeface="+mn-ea"/>
                        </a:rPr>
                        <a:t>0</a:t>
                      </a:r>
                      <a:r>
                        <a:rPr lang="zh-CN" altLang="en-US" sz="2400">
                          <a:solidFill>
                            <a:schemeClr val="tx1"/>
                          </a:solidFill>
                          <a:latin typeface="Times New Roman" panose="02020603050405020304" pitchFamily="18" charset="0"/>
                          <a:cs typeface="Times New Roman" panose="02020603050405020304" pitchFamily="18" charset="0"/>
                        </a:rPr>
                        <a:t>，通过</a:t>
                      </a:r>
                      <a:r>
                        <a:rPr lang="zh-CN" altLang="en-US" sz="2400" i="1">
                          <a:solidFill>
                            <a:schemeClr val="tx1"/>
                          </a:solidFill>
                          <a:latin typeface="Times New Roman" panose="02020603050405020304" pitchFamily="18" charset="0"/>
                          <a:cs typeface="Times New Roman" panose="02020603050405020304" pitchFamily="18" charset="0"/>
                          <a:sym typeface="+mn-ea"/>
                        </a:rPr>
                        <a:t>R</a:t>
                      </a:r>
                      <a:r>
                        <a:rPr lang="en-US" altLang="zh-CN" sz="2400" i="1" baseline="-25000">
                          <a:solidFill>
                            <a:schemeClr val="tx1"/>
                          </a:solidFill>
                          <a:uFillTx/>
                          <a:latin typeface="Times New Roman" panose="02020603050405020304" pitchFamily="18" charset="0"/>
                          <a:cs typeface="Times New Roman" panose="02020603050405020304" pitchFamily="18" charset="0"/>
                          <a:sym typeface="+mn-ea"/>
                        </a:rPr>
                        <a:t>x</a:t>
                      </a:r>
                      <a:r>
                        <a:rPr lang="zh-CN" altLang="en-US" sz="2400">
                          <a:solidFill>
                            <a:schemeClr val="tx1"/>
                          </a:solidFill>
                          <a:latin typeface="Times New Roman" panose="02020603050405020304" pitchFamily="18" charset="0"/>
                          <a:cs typeface="Times New Roman" panose="02020603050405020304" pitchFamily="18" charset="0"/>
                        </a:rPr>
                        <a:t>的电流为</a:t>
                      </a:r>
                      <a:r>
                        <a:rPr lang="zh-CN" altLang="en-US" sz="2400" i="1">
                          <a:solidFill>
                            <a:schemeClr val="tx1"/>
                          </a:solidFill>
                          <a:latin typeface="Times New Roman" panose="02020603050405020304" pitchFamily="18" charset="0"/>
                          <a:cs typeface="Times New Roman" panose="02020603050405020304" pitchFamily="18" charset="0"/>
                          <a:sym typeface="+mn-ea"/>
                        </a:rPr>
                        <a:t>I</a:t>
                      </a:r>
                      <a:r>
                        <a:rPr lang="zh-CN" altLang="en-US" sz="2400" i="1" baseline="-25000">
                          <a:solidFill>
                            <a:schemeClr val="tx1"/>
                          </a:solidFill>
                          <a:uFillTx/>
                          <a:latin typeface="Times New Roman" panose="02020603050405020304" pitchFamily="18" charset="0"/>
                          <a:cs typeface="Times New Roman" panose="02020603050405020304" pitchFamily="18" charset="0"/>
                          <a:sym typeface="+mn-ea"/>
                        </a:rPr>
                        <a:t>x</a:t>
                      </a:r>
                      <a:r>
                        <a:rPr lang="zh-CN" altLang="en-US" sz="2400">
                          <a:solidFill>
                            <a:schemeClr val="tx1"/>
                          </a:solidFill>
                          <a:latin typeface="Times New Roman" panose="02020603050405020304" pitchFamily="18" charset="0"/>
                          <a:cs typeface="Times New Roman" panose="02020603050405020304" pitchFamily="18" charset="0"/>
                        </a:rPr>
                        <a:t>＝</a:t>
                      </a:r>
                      <a:r>
                        <a:rPr lang="zh-CN" altLang="en-US" sz="2400" i="1">
                          <a:solidFill>
                            <a:schemeClr val="tx1"/>
                          </a:solidFill>
                          <a:latin typeface="Times New Roman" panose="02020603050405020304" pitchFamily="18" charset="0"/>
                          <a:cs typeface="Times New Roman" panose="02020603050405020304" pitchFamily="18" charset="0"/>
                          <a:sym typeface="+mn-ea"/>
                        </a:rPr>
                        <a:t>I</a:t>
                      </a:r>
                      <a:r>
                        <a:rPr lang="zh-CN" altLang="en-US" sz="2400" baseline="-25000">
                          <a:solidFill>
                            <a:schemeClr val="tx1"/>
                          </a:solidFill>
                          <a:uFillTx/>
                          <a:latin typeface="Times New Roman" panose="02020603050405020304" pitchFamily="18" charset="0"/>
                          <a:cs typeface="Times New Roman" panose="02020603050405020304" pitchFamily="18" charset="0"/>
                          <a:sym typeface="+mn-ea"/>
                        </a:rPr>
                        <a:t>0</a:t>
                      </a:r>
                      <a:r>
                        <a:rPr lang="zh-CN" altLang="en-US" sz="2400">
                          <a:solidFill>
                            <a:schemeClr val="tx1"/>
                          </a:solidFill>
                          <a:latin typeface="Times New Roman" panose="02020603050405020304" pitchFamily="18" charset="0"/>
                          <a:cs typeface="Times New Roman" panose="02020603050405020304" pitchFamily="18" charset="0"/>
                        </a:rPr>
                        <a:t>＝       ，</a:t>
                      </a:r>
                      <a:endParaRPr lang="zh-CN" altLang="en-US" sz="2400">
                        <a:solidFill>
                          <a:schemeClr val="tx1"/>
                        </a:solidFill>
                        <a:latin typeface="Times New Roman" panose="02020603050405020304" pitchFamily="18" charset="0"/>
                        <a:cs typeface="Times New Roman" panose="02020603050405020304" pitchFamily="18" charset="0"/>
                      </a:endParaRPr>
                    </a:p>
                    <a:p>
                      <a:pPr algn="l" fontAlgn="auto">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所以待测电阻表达式：</a:t>
                      </a:r>
                      <a:r>
                        <a:rPr lang="zh-CN" altLang="en-US" sz="2400" i="1">
                          <a:solidFill>
                            <a:schemeClr val="tx1"/>
                          </a:solidFill>
                          <a:latin typeface="Times New Roman" panose="02020603050405020304" pitchFamily="18" charset="0"/>
                          <a:cs typeface="Times New Roman" panose="02020603050405020304" pitchFamily="18" charset="0"/>
                          <a:sym typeface="+mn-ea"/>
                        </a:rPr>
                        <a:t>R</a:t>
                      </a:r>
                      <a:r>
                        <a:rPr lang="en-US" altLang="zh-CN" sz="2400" i="1" baseline="-25000">
                          <a:solidFill>
                            <a:schemeClr val="tx1"/>
                          </a:solidFill>
                          <a:uFillTx/>
                          <a:latin typeface="Times New Roman" panose="02020603050405020304" pitchFamily="18" charset="0"/>
                          <a:cs typeface="Times New Roman" panose="02020603050405020304" pitchFamily="18" charset="0"/>
                          <a:sym typeface="+mn-ea"/>
                        </a:rPr>
                        <a:t>x</a:t>
                      </a:r>
                      <a:r>
                        <a:rPr lang="zh-CN" altLang="en-US" sz="2400">
                          <a:solidFill>
                            <a:schemeClr val="tx1"/>
                          </a:solidFill>
                          <a:latin typeface="Times New Roman" panose="02020603050405020304" pitchFamily="18" charset="0"/>
                          <a:cs typeface="Times New Roman" panose="02020603050405020304" pitchFamily="18" charset="0"/>
                        </a:rPr>
                        <a:t>＝________</a:t>
                      </a:r>
                      <a:endParaRPr lang="zh-CN" altLang="en-US" sz="2400">
                        <a:solidFill>
                          <a:schemeClr val="tx1"/>
                        </a:solidFill>
                        <a:latin typeface="Times New Roman" panose="02020603050405020304" pitchFamily="18" charset="0"/>
                        <a:cs typeface="Times New Roman" panose="02020603050405020304" pitchFamily="18"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pic>
        <p:nvPicPr>
          <p:cNvPr id="10" name="图片 9"/>
          <p:cNvPicPr>
            <a:picLocks noChangeAspect="1"/>
          </p:cNvPicPr>
          <p:nvPr/>
        </p:nvPicPr>
        <p:blipFill>
          <a:blip r:embed="rId2"/>
          <a:stretch>
            <a:fillRect/>
          </a:stretch>
        </p:blipFill>
        <p:spPr>
          <a:xfrm>
            <a:off x="3054350" y="2247265"/>
            <a:ext cx="1780540" cy="1534160"/>
          </a:xfrm>
          <a:prstGeom prst="rect">
            <a:avLst/>
          </a:prstGeom>
        </p:spPr>
      </p:pic>
      <p:pic>
        <p:nvPicPr>
          <p:cNvPr id="11" name="图片 10"/>
          <p:cNvPicPr>
            <a:picLocks noChangeAspect="1"/>
          </p:cNvPicPr>
          <p:nvPr/>
        </p:nvPicPr>
        <p:blipFill>
          <a:blip r:embed="rId3"/>
          <a:stretch>
            <a:fillRect/>
          </a:stretch>
        </p:blipFill>
        <p:spPr>
          <a:xfrm>
            <a:off x="3159760" y="4531360"/>
            <a:ext cx="1675130" cy="1600200"/>
          </a:xfrm>
          <a:prstGeom prst="rect">
            <a:avLst/>
          </a:prstGeom>
        </p:spPr>
      </p:pic>
      <p:pic>
        <p:nvPicPr>
          <p:cNvPr id="14" name="图片 13"/>
          <p:cNvPicPr>
            <a:picLocks noChangeAspect="1"/>
          </p:cNvPicPr>
          <p:nvPr/>
        </p:nvPicPr>
        <p:blipFill>
          <a:blip r:embed="rId4"/>
          <a:srcRect t="-4444" r="92375"/>
          <a:stretch>
            <a:fillRect/>
          </a:stretch>
        </p:blipFill>
        <p:spPr>
          <a:xfrm>
            <a:off x="9438005" y="2780665"/>
            <a:ext cx="403225" cy="835660"/>
          </a:xfrm>
          <a:prstGeom prst="rect">
            <a:avLst/>
          </a:prstGeom>
        </p:spPr>
      </p:pic>
      <p:pic>
        <p:nvPicPr>
          <p:cNvPr id="15" name="图片 14"/>
          <p:cNvPicPr>
            <a:picLocks noChangeAspect="1"/>
          </p:cNvPicPr>
          <p:nvPr/>
        </p:nvPicPr>
        <p:blipFill>
          <a:blip r:embed="rId4"/>
          <a:srcRect r="91451" b="1825"/>
          <a:stretch>
            <a:fillRect/>
          </a:stretch>
        </p:blipFill>
        <p:spPr>
          <a:xfrm>
            <a:off x="10828655" y="5154295"/>
            <a:ext cx="452120" cy="785495"/>
          </a:xfrm>
          <a:prstGeom prst="rect">
            <a:avLst/>
          </a:prstGeom>
        </p:spPr>
      </p:pic>
      <p:pic>
        <p:nvPicPr>
          <p:cNvPr id="16" name="图片 15"/>
          <p:cNvPicPr>
            <a:picLocks noChangeAspect="1"/>
          </p:cNvPicPr>
          <p:nvPr/>
        </p:nvPicPr>
        <p:blipFill>
          <a:blip r:embed="rId5"/>
          <a:stretch>
            <a:fillRect/>
          </a:stretch>
        </p:blipFill>
        <p:spPr>
          <a:xfrm>
            <a:off x="8846185" y="3318510"/>
            <a:ext cx="626745" cy="612140"/>
          </a:xfrm>
          <a:prstGeom prst="rect">
            <a:avLst/>
          </a:prstGeom>
        </p:spPr>
      </p:pic>
      <p:pic>
        <p:nvPicPr>
          <p:cNvPr id="17" name="图片 16"/>
          <p:cNvPicPr>
            <a:picLocks noChangeAspect="1"/>
          </p:cNvPicPr>
          <p:nvPr/>
        </p:nvPicPr>
        <p:blipFill>
          <a:blip r:embed="rId6"/>
          <a:stretch>
            <a:fillRect/>
          </a:stretch>
        </p:blipFill>
        <p:spPr>
          <a:xfrm>
            <a:off x="8755380" y="5605145"/>
            <a:ext cx="908685" cy="69723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表格 3"/>
          <p:cNvGraphicFramePr/>
          <p:nvPr>
            <p:custDataLst>
              <p:tags r:id="rId1"/>
            </p:custDataLst>
          </p:nvPr>
        </p:nvGraphicFramePr>
        <p:xfrm>
          <a:off x="254000" y="942975"/>
          <a:ext cx="11722100" cy="5481320"/>
        </p:xfrm>
        <a:graphic>
          <a:graphicData uri="http://schemas.openxmlformats.org/drawingml/2006/table">
            <a:tbl>
              <a:tblPr firstRow="1" bandRow="1">
                <a:tableStyleId>{5C22544A-7EE6-4342-B048-85BDC9FD1C3A}</a:tableStyleId>
              </a:tblPr>
              <a:tblGrid>
                <a:gridCol w="654685"/>
                <a:gridCol w="2076450"/>
                <a:gridCol w="1958340"/>
                <a:gridCol w="7032625"/>
              </a:tblGrid>
              <a:tr h="640080">
                <a:tc gridSpan="2">
                  <a:txBody>
                    <a:bodyPr/>
                    <a:p>
                      <a:pPr algn="ctr" fontAlgn="auto">
                        <a:lnSpc>
                          <a:spcPct val="130000"/>
                        </a:lnSpc>
                        <a:buNone/>
                      </a:pPr>
                      <a:r>
                        <a:rPr lang="zh-CN" altLang="en-US" sz="2400" b="0">
                          <a:solidFill>
                            <a:schemeClr val="tx1"/>
                          </a:solidFill>
                          <a:latin typeface="黑体" panose="02010609060101010101" pitchFamily="49" charset="-122"/>
                          <a:ea typeface="黑体" panose="02010609060101010101" pitchFamily="49" charset="-122"/>
                        </a:rPr>
                        <a:t>设计思路</a:t>
                      </a:r>
                      <a:endParaRPr lang="zh-CN" altLang="en-US" sz="2400" b="0">
                        <a:solidFill>
                          <a:schemeClr val="tx1"/>
                        </a:solidFill>
                        <a:latin typeface="黑体" panose="02010609060101010101" pitchFamily="49" charset="-122"/>
                        <a:ea typeface="黑体" panose="02010609060101010101" pitchFamily="49"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4"/>
                    </a:solidFill>
                  </a:tcPr>
                </a:tc>
                <a:tc h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fontAlgn="auto">
                        <a:lnSpc>
                          <a:spcPct val="130000"/>
                        </a:lnSpc>
                        <a:buNone/>
                      </a:pPr>
                      <a:r>
                        <a:rPr lang="zh-CN" altLang="en-US" sz="2400" b="0">
                          <a:solidFill>
                            <a:schemeClr val="tx1"/>
                          </a:solidFill>
                          <a:latin typeface="黑体" panose="02010609060101010101" pitchFamily="49" charset="-122"/>
                          <a:ea typeface="黑体" panose="02010609060101010101" pitchFamily="49" charset="-122"/>
                        </a:rPr>
                        <a:t>电路设计</a:t>
                      </a:r>
                      <a:endParaRPr lang="zh-CN" altLang="en-US" sz="2400" b="0">
                        <a:solidFill>
                          <a:schemeClr val="tx1"/>
                        </a:solidFill>
                        <a:latin typeface="黑体" panose="02010609060101010101" pitchFamily="49" charset="-122"/>
                        <a:ea typeface="黑体" panose="02010609060101010101" pitchFamily="49"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4"/>
                    </a:solidFill>
                  </a:tcPr>
                </a:tc>
                <a:tc>
                  <a:txBody>
                    <a:bodyPr/>
                    <a:p>
                      <a:pPr algn="ctr" fontAlgn="auto">
                        <a:lnSpc>
                          <a:spcPct val="130000"/>
                        </a:lnSpc>
                        <a:buNone/>
                      </a:pPr>
                      <a:r>
                        <a:rPr lang="zh-CN" altLang="en-US" sz="2400" b="0">
                          <a:solidFill>
                            <a:schemeClr val="tx1"/>
                          </a:solidFill>
                          <a:latin typeface="黑体" panose="02010609060101010101" pitchFamily="49" charset="-122"/>
                          <a:ea typeface="黑体" panose="02010609060101010101" pitchFamily="49" charset="-122"/>
                        </a:rPr>
                        <a:t>实验步骤及表达式</a:t>
                      </a:r>
                      <a:endParaRPr lang="zh-CN" altLang="en-US" sz="2400" b="0">
                        <a:solidFill>
                          <a:schemeClr val="tx1"/>
                        </a:solidFill>
                        <a:latin typeface="黑体" panose="02010609060101010101" pitchFamily="49" charset="-122"/>
                        <a:ea typeface="黑体" panose="02010609060101010101" pitchFamily="49"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4"/>
                    </a:solidFill>
                  </a:tcPr>
                </a:tc>
              </a:tr>
              <a:tr h="2286000">
                <a:tc rowSpan="2">
                  <a:txBody>
                    <a:bodyPr/>
                    <a:p>
                      <a:pPr algn="ctr" fontAlgn="auto">
                        <a:lnSpc>
                          <a:spcPct val="130000"/>
                        </a:lnSpc>
                        <a:buNone/>
                      </a:pPr>
                      <a:r>
                        <a:rPr lang="zh-CN" altLang="en-US" sz="2400">
                          <a:solidFill>
                            <a:schemeClr val="tx1"/>
                          </a:solidFill>
                          <a:latin typeface="Times New Roman" panose="02020603050405020304" pitchFamily="18" charset="0"/>
                          <a:ea typeface="黑体" panose="02010609060101010101" pitchFamily="49" charset="-122"/>
                        </a:rPr>
                        <a:t>缺电流表</a:t>
                      </a:r>
                      <a:endParaRPr lang="zh-CN" altLang="en-US" sz="2400">
                        <a:solidFill>
                          <a:schemeClr val="tx1"/>
                        </a:solidFill>
                        <a:latin typeface="Times New Roman" panose="02020603050405020304" pitchFamily="18" charset="0"/>
                        <a:ea typeface="黑体" panose="02010609060101010101" pitchFamily="49" charset="-122"/>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rowSpan="2">
                  <a:txBody>
                    <a:bodyPr/>
                    <a:p>
                      <a:pPr algn="l" fontAlgn="auto">
                        <a:lnSpc>
                          <a:spcPct val="130000"/>
                        </a:lnSpc>
                        <a:buNone/>
                      </a:pPr>
                      <a:r>
                        <a:rPr lang="zh-CN" altLang="en-US" sz="2400">
                          <a:solidFill>
                            <a:schemeClr val="tx1"/>
                          </a:solidFill>
                          <a:latin typeface="Times New Roman" panose="02020603050405020304" pitchFamily="18" charset="0"/>
                          <a:cs typeface="Times New Roman" panose="02020603050405020304" pitchFamily="18" charset="0"/>
                        </a:rPr>
                        <a:t>使定值电阻(或最大阻值已知的滑动变阻器或电阻箱)与待测电阻串联，利用串联电路中电流处处相等的特点来确定通过待测电阻的电流</a:t>
                      </a:r>
                      <a:endParaRPr lang="zh-CN" altLang="en-US" sz="2400">
                        <a:solidFill>
                          <a:schemeClr val="tx1"/>
                        </a:solidFill>
                        <a:latin typeface="Times New Roman" panose="02020603050405020304" pitchFamily="18" charset="0"/>
                        <a:cs typeface="Times New Roman" panose="02020603050405020304" pitchFamily="18"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fontAlgn="auto">
                        <a:lnSpc>
                          <a:spcPct val="130000"/>
                        </a:lnSpc>
                        <a:buNone/>
                      </a:pPr>
                      <a:endParaRPr lang="zh-CN" altLang="en-US" sz="2400">
                        <a:solidFill>
                          <a:schemeClr val="tx1"/>
                        </a:solidFill>
                        <a:latin typeface="Times New Roman" panose="02020603050405020304" pitchFamily="18" charset="0"/>
                        <a:cs typeface="Times New Roman" panose="02020603050405020304" pitchFamily="18"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l" fontAlgn="auto">
                        <a:lnSpc>
                          <a:spcPct val="150000"/>
                        </a:lnSpc>
                        <a:buNone/>
                      </a:pPr>
                      <a:r>
                        <a:rPr sz="2400">
                          <a:solidFill>
                            <a:schemeClr val="tx1"/>
                          </a:solidFill>
                          <a:latin typeface="Times New Roman" panose="02020603050405020304" pitchFamily="18" charset="0"/>
                          <a:cs typeface="Times New Roman" panose="02020603050405020304" pitchFamily="18" charset="0"/>
                        </a:rPr>
                        <a:t>如左图所示，(1)将滑动变阻器的滑片移至最左端时，电压表示数为</a:t>
                      </a:r>
                      <a:r>
                        <a:rPr sz="2400" i="1">
                          <a:solidFill>
                            <a:schemeClr val="tx1"/>
                          </a:solidFill>
                          <a:latin typeface="Times New Roman" panose="02020603050405020304" pitchFamily="18" charset="0"/>
                          <a:cs typeface="Times New Roman" panose="02020603050405020304" pitchFamily="18" charset="0"/>
                        </a:rPr>
                        <a:t>U</a:t>
                      </a:r>
                      <a:r>
                        <a:rPr sz="2400">
                          <a:solidFill>
                            <a:schemeClr val="tx1"/>
                          </a:solidFill>
                          <a:latin typeface="Times New Roman" panose="02020603050405020304" pitchFamily="18" charset="0"/>
                          <a:cs typeface="Times New Roman" panose="02020603050405020304" pitchFamily="18" charset="0"/>
                        </a:rPr>
                        <a:t>；(2)________________</a:t>
                      </a:r>
                      <a:r>
                        <a:rPr lang="en-US" sz="2400">
                          <a:solidFill>
                            <a:schemeClr val="tx1"/>
                          </a:solidFill>
                          <a:latin typeface="Times New Roman" panose="02020603050405020304" pitchFamily="18" charset="0"/>
                          <a:cs typeface="Times New Roman" panose="02020603050405020304" pitchFamily="18" charset="0"/>
                        </a:rPr>
                        <a:t>___</a:t>
                      </a:r>
                      <a:r>
                        <a:rPr sz="2400">
                          <a:solidFill>
                            <a:schemeClr val="tx1"/>
                          </a:solidFill>
                          <a:latin typeface="Times New Roman" panose="02020603050405020304" pitchFamily="18" charset="0"/>
                          <a:cs typeface="Times New Roman" panose="02020603050405020304" pitchFamily="18" charset="0"/>
                        </a:rPr>
                        <a:t>____________，读出电压表示数为</a:t>
                      </a:r>
                      <a:r>
                        <a:rPr sz="2400" i="1">
                          <a:solidFill>
                            <a:schemeClr val="tx1"/>
                          </a:solidFill>
                          <a:latin typeface="Times New Roman" panose="02020603050405020304" pitchFamily="18" charset="0"/>
                          <a:cs typeface="Times New Roman" panose="02020603050405020304" pitchFamily="18" charset="0"/>
                        </a:rPr>
                        <a:t>U</a:t>
                      </a:r>
                      <a:r>
                        <a:rPr sz="2400" i="1" baseline="-25000">
                          <a:solidFill>
                            <a:schemeClr val="tx1"/>
                          </a:solidFill>
                          <a:latin typeface="Times New Roman" panose="02020603050405020304" pitchFamily="18" charset="0"/>
                          <a:cs typeface="Times New Roman" panose="02020603050405020304" pitchFamily="18" charset="0"/>
                        </a:rPr>
                        <a:t>x</a:t>
                      </a:r>
                      <a:r>
                        <a:rPr sz="2400">
                          <a:solidFill>
                            <a:schemeClr val="tx1"/>
                          </a:solidFill>
                          <a:latin typeface="Times New Roman" panose="02020603050405020304" pitchFamily="18" charset="0"/>
                          <a:cs typeface="Times New Roman" panose="02020603050405020304" pitchFamily="18" charset="0"/>
                        </a:rPr>
                        <a:t>，所以待测电阻表达式：</a:t>
                      </a:r>
                      <a:r>
                        <a:rPr sz="2400" i="1">
                          <a:solidFill>
                            <a:schemeClr val="tx1"/>
                          </a:solidFill>
                          <a:latin typeface="Times New Roman" panose="02020603050405020304" pitchFamily="18" charset="0"/>
                          <a:cs typeface="Times New Roman" panose="02020603050405020304" pitchFamily="18" charset="0"/>
                        </a:rPr>
                        <a:t>R</a:t>
                      </a:r>
                      <a:r>
                        <a:rPr sz="2400" i="1" baseline="-25000">
                          <a:solidFill>
                            <a:schemeClr val="tx1"/>
                          </a:solidFill>
                          <a:latin typeface="Times New Roman" panose="02020603050405020304" pitchFamily="18" charset="0"/>
                          <a:cs typeface="Times New Roman" panose="02020603050405020304" pitchFamily="18" charset="0"/>
                        </a:rPr>
                        <a:t>x</a:t>
                      </a:r>
                      <a:r>
                        <a:rPr sz="2400">
                          <a:solidFill>
                            <a:schemeClr val="tx1"/>
                          </a:solidFill>
                          <a:latin typeface="Times New Roman" panose="02020603050405020304" pitchFamily="18" charset="0"/>
                          <a:cs typeface="Times New Roman" panose="02020603050405020304" pitchFamily="18" charset="0"/>
                        </a:rPr>
                        <a:t>＝________</a:t>
                      </a:r>
                      <a:endParaRPr sz="2400">
                        <a:solidFill>
                          <a:schemeClr val="tx1"/>
                        </a:solidFill>
                        <a:latin typeface="Times New Roman" panose="02020603050405020304" pitchFamily="18" charset="0"/>
                        <a:cs typeface="Times New Roman" panose="02020603050405020304" pitchFamily="18"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2534920">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fontAlgn="auto">
                        <a:lnSpc>
                          <a:spcPct val="130000"/>
                        </a:lnSpc>
                        <a:buNone/>
                      </a:pPr>
                      <a:endParaRPr lang="zh-CN" altLang="en-US" sz="2400">
                        <a:solidFill>
                          <a:schemeClr val="tx1"/>
                        </a:solidFill>
                        <a:latin typeface="Times New Roman" panose="02020603050405020304" pitchFamily="18" charset="0"/>
                        <a:cs typeface="Times New Roman" panose="02020603050405020304" pitchFamily="18"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l" fontAlgn="auto">
                        <a:lnSpc>
                          <a:spcPct val="150000"/>
                        </a:lnSpc>
                        <a:buNone/>
                      </a:pPr>
                      <a:r>
                        <a:rPr sz="2400">
                          <a:solidFill>
                            <a:schemeClr val="tx1"/>
                          </a:solidFill>
                          <a:latin typeface="Times New Roman" panose="02020603050405020304" pitchFamily="18" charset="0"/>
                          <a:cs typeface="Times New Roman" panose="02020603050405020304" pitchFamily="18" charset="0"/>
                        </a:rPr>
                        <a:t>如左图所示，(1)只闭合开关S和S</a:t>
                      </a:r>
                      <a:r>
                        <a:rPr sz="2400" baseline="-25000">
                          <a:solidFill>
                            <a:schemeClr val="tx1"/>
                          </a:solidFill>
                          <a:latin typeface="Times New Roman" panose="02020603050405020304" pitchFamily="18" charset="0"/>
                          <a:cs typeface="Times New Roman" panose="02020603050405020304" pitchFamily="18" charset="0"/>
                        </a:rPr>
                        <a:t>1</a:t>
                      </a:r>
                      <a:r>
                        <a:rPr sz="2400">
                          <a:solidFill>
                            <a:schemeClr val="tx1"/>
                          </a:solidFill>
                          <a:latin typeface="Times New Roman" panose="02020603050405020304" pitchFamily="18" charset="0"/>
                          <a:cs typeface="Times New Roman" panose="02020603050405020304" pitchFamily="18" charset="0"/>
                        </a:rPr>
                        <a:t>，记下电压表的示数</a:t>
                      </a:r>
                      <a:r>
                        <a:rPr sz="2400" i="1">
                          <a:solidFill>
                            <a:schemeClr val="tx1"/>
                          </a:solidFill>
                          <a:latin typeface="Times New Roman" panose="02020603050405020304" pitchFamily="18" charset="0"/>
                          <a:cs typeface="Times New Roman" panose="02020603050405020304" pitchFamily="18" charset="0"/>
                        </a:rPr>
                        <a:t>U</a:t>
                      </a:r>
                      <a:r>
                        <a:rPr sz="2400" baseline="-25000">
                          <a:solidFill>
                            <a:schemeClr val="tx1"/>
                          </a:solidFill>
                          <a:latin typeface="Times New Roman" panose="02020603050405020304" pitchFamily="18" charset="0"/>
                          <a:cs typeface="Times New Roman" panose="02020603050405020304" pitchFamily="18" charset="0"/>
                        </a:rPr>
                        <a:t>0</a:t>
                      </a:r>
                      <a:r>
                        <a:rPr sz="2400">
                          <a:solidFill>
                            <a:schemeClr val="tx1"/>
                          </a:solidFill>
                          <a:latin typeface="Times New Roman" panose="02020603050405020304" pitchFamily="18" charset="0"/>
                          <a:cs typeface="Times New Roman" panose="02020603050405020304" pitchFamily="18" charset="0"/>
                        </a:rPr>
                        <a:t>；(2)只闭合开关S和S</a:t>
                      </a:r>
                      <a:r>
                        <a:rPr sz="2400" baseline="-25000">
                          <a:solidFill>
                            <a:schemeClr val="tx1"/>
                          </a:solidFill>
                          <a:latin typeface="Times New Roman" panose="02020603050405020304" pitchFamily="18" charset="0"/>
                          <a:cs typeface="Times New Roman" panose="02020603050405020304" pitchFamily="18" charset="0"/>
                        </a:rPr>
                        <a:t>2</a:t>
                      </a:r>
                      <a:r>
                        <a:rPr sz="2400">
                          <a:solidFill>
                            <a:schemeClr val="tx1"/>
                          </a:solidFill>
                          <a:latin typeface="Times New Roman" panose="02020603050405020304" pitchFamily="18" charset="0"/>
                          <a:cs typeface="Times New Roman" panose="02020603050405020304" pitchFamily="18" charset="0"/>
                        </a:rPr>
                        <a:t>，调节电阻箱</a:t>
                      </a:r>
                      <a:r>
                        <a:rPr sz="2400" i="1">
                          <a:solidFill>
                            <a:schemeClr val="tx1"/>
                          </a:solidFill>
                          <a:latin typeface="Times New Roman" panose="02020603050405020304" pitchFamily="18" charset="0"/>
                          <a:cs typeface="Times New Roman" panose="02020603050405020304" pitchFamily="18" charset="0"/>
                        </a:rPr>
                        <a:t>R</a:t>
                      </a:r>
                      <a:r>
                        <a:rPr sz="2400" baseline="-25000">
                          <a:solidFill>
                            <a:schemeClr val="tx1"/>
                          </a:solidFill>
                          <a:latin typeface="Times New Roman" panose="02020603050405020304" pitchFamily="18" charset="0"/>
                          <a:cs typeface="Times New Roman" panose="02020603050405020304" pitchFamily="18" charset="0"/>
                        </a:rPr>
                        <a:t>1</a:t>
                      </a:r>
                      <a:r>
                        <a:rPr sz="2400">
                          <a:solidFill>
                            <a:schemeClr val="tx1"/>
                          </a:solidFill>
                          <a:latin typeface="Times New Roman" panose="02020603050405020304" pitchFamily="18" charset="0"/>
                          <a:cs typeface="Times New Roman" panose="02020603050405020304" pitchFamily="18" charset="0"/>
                        </a:rPr>
                        <a:t>的阻值，使电压表的示数仍为</a:t>
                      </a:r>
                      <a:r>
                        <a:rPr sz="2400" i="1">
                          <a:solidFill>
                            <a:schemeClr val="tx1"/>
                          </a:solidFill>
                          <a:latin typeface="Times New Roman" panose="02020603050405020304" pitchFamily="18" charset="0"/>
                          <a:cs typeface="Times New Roman" panose="02020603050405020304" pitchFamily="18" charset="0"/>
                        </a:rPr>
                        <a:t>U</a:t>
                      </a:r>
                      <a:r>
                        <a:rPr sz="2400" baseline="-25000">
                          <a:solidFill>
                            <a:schemeClr val="tx1"/>
                          </a:solidFill>
                          <a:latin typeface="Times New Roman" panose="02020603050405020304" pitchFamily="18" charset="0"/>
                          <a:cs typeface="Times New Roman" panose="02020603050405020304" pitchFamily="18" charset="0"/>
                        </a:rPr>
                        <a:t>0</a:t>
                      </a:r>
                      <a:r>
                        <a:rPr sz="2400">
                          <a:solidFill>
                            <a:schemeClr val="tx1"/>
                          </a:solidFill>
                          <a:latin typeface="Times New Roman" panose="02020603050405020304" pitchFamily="18" charset="0"/>
                          <a:cs typeface="Times New Roman" panose="02020603050405020304" pitchFamily="18" charset="0"/>
                        </a:rPr>
                        <a:t>；待测电阻表达式：</a:t>
                      </a:r>
                      <a:endParaRPr sz="2400">
                        <a:solidFill>
                          <a:schemeClr val="tx1"/>
                        </a:solidFill>
                        <a:latin typeface="Times New Roman" panose="02020603050405020304" pitchFamily="18" charset="0"/>
                        <a:cs typeface="Times New Roman" panose="02020603050405020304" pitchFamily="18" charset="0"/>
                      </a:endParaRPr>
                    </a:p>
                    <a:p>
                      <a:pPr algn="l" fontAlgn="auto">
                        <a:lnSpc>
                          <a:spcPct val="150000"/>
                        </a:lnSpc>
                        <a:buNone/>
                      </a:pPr>
                      <a:r>
                        <a:rPr sz="2400" i="1">
                          <a:solidFill>
                            <a:schemeClr val="tx1"/>
                          </a:solidFill>
                          <a:latin typeface="Times New Roman" panose="02020603050405020304" pitchFamily="18" charset="0"/>
                          <a:cs typeface="Times New Roman" panose="02020603050405020304" pitchFamily="18" charset="0"/>
                        </a:rPr>
                        <a:t>R</a:t>
                      </a:r>
                      <a:r>
                        <a:rPr sz="2400" i="1" baseline="-25000">
                          <a:solidFill>
                            <a:schemeClr val="tx1"/>
                          </a:solidFill>
                          <a:latin typeface="Times New Roman" panose="02020603050405020304" pitchFamily="18" charset="0"/>
                          <a:cs typeface="Times New Roman" panose="02020603050405020304" pitchFamily="18" charset="0"/>
                        </a:rPr>
                        <a:t>x</a:t>
                      </a:r>
                      <a:r>
                        <a:rPr sz="2400">
                          <a:solidFill>
                            <a:schemeClr val="tx1"/>
                          </a:solidFill>
                          <a:latin typeface="Times New Roman" panose="02020603050405020304" pitchFamily="18" charset="0"/>
                          <a:cs typeface="Times New Roman" panose="02020603050405020304" pitchFamily="18" charset="0"/>
                        </a:rPr>
                        <a:t>＝</a:t>
                      </a:r>
                      <a:r>
                        <a:rPr sz="2400" i="1">
                          <a:solidFill>
                            <a:schemeClr val="tx1"/>
                          </a:solidFill>
                          <a:latin typeface="Times New Roman" panose="02020603050405020304" pitchFamily="18" charset="0"/>
                          <a:cs typeface="Times New Roman" panose="02020603050405020304" pitchFamily="18" charset="0"/>
                        </a:rPr>
                        <a:t>R</a:t>
                      </a:r>
                      <a:r>
                        <a:rPr sz="2400" baseline="-25000">
                          <a:solidFill>
                            <a:schemeClr val="tx1"/>
                          </a:solidFill>
                          <a:latin typeface="Times New Roman" panose="02020603050405020304" pitchFamily="18" charset="0"/>
                          <a:cs typeface="Times New Roman" panose="02020603050405020304" pitchFamily="18" charset="0"/>
                        </a:rPr>
                        <a:t>1</a:t>
                      </a:r>
                      <a:endParaRPr sz="2400" baseline="-25000">
                        <a:solidFill>
                          <a:schemeClr val="tx1"/>
                        </a:solidFill>
                        <a:latin typeface="Times New Roman" panose="02020603050405020304" pitchFamily="18" charset="0"/>
                        <a:cs typeface="Times New Roman" panose="02020603050405020304" pitchFamily="18"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pic>
        <p:nvPicPr>
          <p:cNvPr id="2" name="图片 -2147482242"/>
          <p:cNvPicPr>
            <a:picLocks noChangeAspect="1"/>
          </p:cNvPicPr>
          <p:nvPr/>
        </p:nvPicPr>
        <p:blipFill>
          <a:blip r:embed="rId2"/>
          <a:stretch>
            <a:fillRect/>
          </a:stretch>
        </p:blipFill>
        <p:spPr>
          <a:xfrm>
            <a:off x="3094990" y="2014220"/>
            <a:ext cx="1771015" cy="1535430"/>
          </a:xfrm>
          <a:prstGeom prst="rect">
            <a:avLst/>
          </a:prstGeom>
          <a:noFill/>
          <a:ln w="9525">
            <a:noFill/>
          </a:ln>
        </p:spPr>
      </p:pic>
      <p:pic>
        <p:nvPicPr>
          <p:cNvPr id="3" name="图片 -2147482241"/>
          <p:cNvPicPr>
            <a:picLocks noChangeAspect="1"/>
          </p:cNvPicPr>
          <p:nvPr/>
        </p:nvPicPr>
        <p:blipFill>
          <a:blip r:embed="rId3"/>
          <a:stretch>
            <a:fillRect/>
          </a:stretch>
        </p:blipFill>
        <p:spPr>
          <a:xfrm>
            <a:off x="3094990" y="4324985"/>
            <a:ext cx="1798955" cy="1644650"/>
          </a:xfrm>
          <a:prstGeom prst="rect">
            <a:avLst/>
          </a:prstGeom>
          <a:noFill/>
          <a:ln w="9525">
            <a:noFill/>
          </a:ln>
        </p:spPr>
      </p:pic>
      <p:sp>
        <p:nvSpPr>
          <p:cNvPr id="5" name="文本框 4"/>
          <p:cNvSpPr txBox="1"/>
          <p:nvPr/>
        </p:nvSpPr>
        <p:spPr>
          <a:xfrm>
            <a:off x="5361305" y="2803208"/>
            <a:ext cx="5080000" cy="460375"/>
          </a:xfrm>
          <a:prstGeom prst="rect">
            <a:avLst/>
          </a:prstGeom>
          <a:noFill/>
          <a:ln w="9525">
            <a:noFill/>
          </a:ln>
        </p:spPr>
        <p:txBody>
          <a:bodyPr>
            <a:spAutoFit/>
          </a:bodyPr>
          <a:p>
            <a:r>
              <a:rPr lang="zh-CN" sz="2400">
                <a:solidFill>
                  <a:srgbClr val="FF0000"/>
                </a:solidFill>
                <a:ea typeface="宋体" panose="02010600030101010101" pitchFamily="2" charset="-122"/>
              </a:rPr>
              <a:t>将滑动变阻器的滑片移至最右端时</a:t>
            </a:r>
            <a:endParaRPr lang="zh-CN" altLang="en-US"/>
          </a:p>
        </p:txBody>
      </p:sp>
      <p:pic>
        <p:nvPicPr>
          <p:cNvPr id="6" name="图片 5"/>
          <p:cNvPicPr>
            <a:picLocks noChangeAspect="1"/>
          </p:cNvPicPr>
          <p:nvPr/>
        </p:nvPicPr>
        <p:blipFill>
          <a:blip r:embed="rId4"/>
          <a:stretch>
            <a:fillRect/>
          </a:stretch>
        </p:blipFill>
        <p:spPr>
          <a:xfrm>
            <a:off x="10710545" y="3265170"/>
            <a:ext cx="779780" cy="52387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9" name="表格 8"/>
          <p:cNvGraphicFramePr/>
          <p:nvPr>
            <p:custDataLst>
              <p:tags r:id="rId1"/>
            </p:custDataLst>
          </p:nvPr>
        </p:nvGraphicFramePr>
        <p:xfrm>
          <a:off x="852170" y="717550"/>
          <a:ext cx="10417810" cy="5763260"/>
        </p:xfrm>
        <a:graphic>
          <a:graphicData uri="http://schemas.openxmlformats.org/drawingml/2006/table">
            <a:tbl>
              <a:tblPr firstRow="1" bandRow="1">
                <a:tableStyleId>{5C22544A-7EE6-4342-B048-85BDC9FD1C3A}</a:tableStyleId>
              </a:tblPr>
              <a:tblGrid>
                <a:gridCol w="579120"/>
                <a:gridCol w="1800860"/>
                <a:gridCol w="1572260"/>
                <a:gridCol w="6465570"/>
              </a:tblGrid>
              <a:tr h="642620">
                <a:tc gridSpan="2">
                  <a:txBody>
                    <a:bodyPr/>
                    <a:p>
                      <a:pPr algn="ctr" fontAlgn="auto">
                        <a:lnSpc>
                          <a:spcPct val="150000"/>
                        </a:lnSpc>
                        <a:buNone/>
                      </a:pPr>
                      <a:r>
                        <a:rPr lang="zh-CN" altLang="en-US" sz="2400" b="0">
                          <a:solidFill>
                            <a:schemeClr val="tx1"/>
                          </a:solidFill>
                          <a:latin typeface="黑体" panose="02010609060101010101" pitchFamily="49" charset="-122"/>
                          <a:ea typeface="黑体" panose="02010609060101010101" pitchFamily="49" charset="-122"/>
                        </a:rPr>
                        <a:t>设计思路</a:t>
                      </a:r>
                      <a:endParaRPr lang="zh-CN" altLang="en-US" sz="2400" b="0">
                        <a:solidFill>
                          <a:schemeClr val="tx1"/>
                        </a:solidFill>
                        <a:latin typeface="黑体" panose="02010609060101010101" pitchFamily="49" charset="-122"/>
                        <a:ea typeface="黑体" panose="02010609060101010101" pitchFamily="49" charset="-122"/>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4"/>
                    </a:solidFill>
                  </a:tcPr>
                </a:tc>
                <a:tc h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fontAlgn="auto">
                        <a:lnSpc>
                          <a:spcPct val="150000"/>
                        </a:lnSpc>
                        <a:buNone/>
                      </a:pPr>
                      <a:r>
                        <a:rPr lang="zh-CN" alt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rPr>
                        <a:t>电路设计</a:t>
                      </a:r>
                      <a:endParaRPr lang="zh-CN" alt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4"/>
                    </a:solidFill>
                  </a:tcPr>
                </a:tc>
                <a:tc>
                  <a:txBody>
                    <a:bodyPr/>
                    <a:p>
                      <a:pPr algn="ctr" fontAlgn="auto">
                        <a:lnSpc>
                          <a:spcPct val="150000"/>
                        </a:lnSpc>
                        <a:buNone/>
                      </a:pPr>
                      <a:r>
                        <a:rPr lang="zh-CN" alt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rPr>
                        <a:t>实验步骤及表达式</a:t>
                      </a:r>
                      <a:endParaRPr lang="zh-CN" alt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4"/>
                    </a:solidFill>
                  </a:tcPr>
                </a:tc>
              </a:tr>
              <a:tr h="1318260">
                <a:tc rowSpan="2">
                  <a:txBody>
                    <a:bodyPr/>
                    <a:p>
                      <a:pPr algn="ctr" fontAlgn="auto">
                        <a:lnSpc>
                          <a:spcPct val="150000"/>
                        </a:lnSpc>
                        <a:buNone/>
                      </a:pPr>
                      <a:r>
                        <a:rPr lang="zh-CN" altLang="en-US" sz="2400" b="0">
                          <a:solidFill>
                            <a:schemeClr val="tx1"/>
                          </a:solidFill>
                          <a:latin typeface="黑体" panose="02010609060101010101" pitchFamily="49" charset="-122"/>
                          <a:ea typeface="黑体" panose="02010609060101010101" pitchFamily="49" charset="-122"/>
                        </a:rPr>
                        <a:t>缺电压表</a:t>
                      </a:r>
                      <a:endParaRPr lang="zh-CN" altLang="en-US" sz="2400" b="0">
                        <a:solidFill>
                          <a:schemeClr val="tx1"/>
                        </a:solidFill>
                        <a:latin typeface="黑体" panose="02010609060101010101" pitchFamily="49" charset="-122"/>
                        <a:ea typeface="黑体" panose="02010609060101010101" pitchFamily="49" charset="-122"/>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rowSpan="2">
                  <a:txBody>
                    <a:bodyPr/>
                    <a:p>
                      <a:pPr algn="l" fontAlgn="auto">
                        <a:lnSpc>
                          <a:spcPct val="150000"/>
                        </a:lnSpc>
                        <a:buNone/>
                      </a:pPr>
                      <a:r>
                        <a:rPr lang="zh-CN" alt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使定值电阻与待测电阻并联，利用并联电路中各支路两端电压相等的特点来确定待测电阻两端的电压</a:t>
                      </a:r>
                      <a:endParaRPr lang="zh-CN" alt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fontAlgn="auto">
                        <a:lnSpc>
                          <a:spcPct val="150000"/>
                        </a:lnSpc>
                        <a:buNone/>
                      </a:pPr>
                      <a:endParaRPr lang="zh-CN" alt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l" fontAlgn="auto">
                        <a:lnSpc>
                          <a:spcPct val="150000"/>
                        </a:lnSpc>
                        <a:buNone/>
                      </a:pPr>
                      <a:r>
                        <a:rPr lang="zh-CN" alt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如左图所示，(1)闭合开关S，用电流表测出通过</a:t>
                      </a:r>
                      <a:r>
                        <a:rPr lang="zh-CN" altLang="en-US" sz="2400" b="0" i="1">
                          <a:solidFill>
                            <a:schemeClr val="tx1"/>
                          </a:solidFill>
                          <a:latin typeface="Times New Roman" panose="02020603050405020304" pitchFamily="18" charset="0"/>
                          <a:cs typeface="Times New Roman" panose="02020603050405020304" pitchFamily="18" charset="0"/>
                          <a:sym typeface="+mn-ea"/>
                        </a:rPr>
                        <a:t>R</a:t>
                      </a:r>
                      <a:r>
                        <a:rPr lang="en-US" altLang="zh-CN" sz="2400" b="0" baseline="-25000">
                          <a:solidFill>
                            <a:schemeClr val="tx1"/>
                          </a:solidFill>
                          <a:uFillTx/>
                          <a:latin typeface="Times New Roman" panose="02020603050405020304" pitchFamily="18" charset="0"/>
                          <a:cs typeface="Times New Roman" panose="02020603050405020304" pitchFamily="18" charset="0"/>
                          <a:sym typeface="+mn-ea"/>
                        </a:rPr>
                        <a:t>0</a:t>
                      </a:r>
                      <a:r>
                        <a:rPr lang="zh-CN" alt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的电流</a:t>
                      </a:r>
                      <a:r>
                        <a:rPr lang="en-US" altLang="zh-CN" sz="2400" b="0" i="1">
                          <a:solidFill>
                            <a:schemeClr val="tx1"/>
                          </a:solidFill>
                          <a:latin typeface="Times New Roman" panose="02020603050405020304" pitchFamily="18" charset="0"/>
                          <a:cs typeface="Times New Roman" panose="02020603050405020304" pitchFamily="18" charset="0"/>
                          <a:sym typeface="+mn-ea"/>
                        </a:rPr>
                        <a:t>I</a:t>
                      </a:r>
                      <a:r>
                        <a:rPr lang="en-US" altLang="zh-CN" sz="2400" b="0" baseline="-25000">
                          <a:solidFill>
                            <a:schemeClr val="tx1"/>
                          </a:solidFill>
                          <a:uFillTx/>
                          <a:latin typeface="Times New Roman" panose="02020603050405020304" pitchFamily="18" charset="0"/>
                          <a:cs typeface="Times New Roman" panose="02020603050405020304" pitchFamily="18" charset="0"/>
                          <a:sym typeface="+mn-ea"/>
                        </a:rPr>
                        <a:t>0</a:t>
                      </a:r>
                      <a:r>
                        <a:rPr lang="zh-CN" alt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；(2)断开开关S，把电流表改接在</a:t>
                      </a:r>
                      <a:r>
                        <a:rPr lang="zh-CN" altLang="en-US" sz="2400" b="0" i="1">
                          <a:solidFill>
                            <a:schemeClr val="tx1"/>
                          </a:solidFill>
                          <a:latin typeface="Times New Roman" panose="02020603050405020304" pitchFamily="18" charset="0"/>
                          <a:cs typeface="Times New Roman" panose="02020603050405020304" pitchFamily="18" charset="0"/>
                          <a:sym typeface="+mn-ea"/>
                        </a:rPr>
                        <a:t>R</a:t>
                      </a:r>
                      <a:r>
                        <a:rPr lang="en-US" altLang="zh-CN" sz="2400" b="0" i="1" baseline="-25000">
                          <a:solidFill>
                            <a:schemeClr val="tx1"/>
                          </a:solidFill>
                          <a:uFillTx/>
                          <a:latin typeface="Times New Roman" panose="02020603050405020304" pitchFamily="18" charset="0"/>
                          <a:cs typeface="Times New Roman" panose="02020603050405020304" pitchFamily="18" charset="0"/>
                          <a:sym typeface="+mn-ea"/>
                        </a:rPr>
                        <a:t>x</a:t>
                      </a:r>
                      <a:r>
                        <a:rPr lang="zh-CN" alt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所在支路中，使电流表与</a:t>
                      </a:r>
                      <a:r>
                        <a:rPr lang="zh-CN" altLang="en-US" sz="2400" b="0" i="1">
                          <a:solidFill>
                            <a:schemeClr val="tx1"/>
                          </a:solidFill>
                          <a:latin typeface="Times New Roman" panose="02020603050405020304" pitchFamily="18" charset="0"/>
                          <a:cs typeface="Times New Roman" panose="02020603050405020304" pitchFamily="18" charset="0"/>
                          <a:sym typeface="+mn-ea"/>
                        </a:rPr>
                        <a:t>R</a:t>
                      </a:r>
                      <a:r>
                        <a:rPr lang="en-US" altLang="zh-CN" sz="2400" b="0" i="1" baseline="-25000">
                          <a:solidFill>
                            <a:schemeClr val="tx1"/>
                          </a:solidFill>
                          <a:uFillTx/>
                          <a:latin typeface="Times New Roman" panose="02020603050405020304" pitchFamily="18" charset="0"/>
                          <a:cs typeface="Times New Roman" panose="02020603050405020304" pitchFamily="18" charset="0"/>
                          <a:sym typeface="+mn-ea"/>
                        </a:rPr>
                        <a:t>x</a:t>
                      </a:r>
                      <a:r>
                        <a:rPr lang="zh-CN" alt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串联，闭合开关S，测出通过</a:t>
                      </a:r>
                      <a:r>
                        <a:rPr lang="zh-CN" altLang="en-US" sz="2400" b="0" i="1">
                          <a:solidFill>
                            <a:schemeClr val="tx1"/>
                          </a:solidFill>
                          <a:latin typeface="Times New Roman" panose="02020603050405020304" pitchFamily="18" charset="0"/>
                          <a:cs typeface="Times New Roman" panose="02020603050405020304" pitchFamily="18" charset="0"/>
                          <a:sym typeface="+mn-ea"/>
                        </a:rPr>
                        <a:t>R</a:t>
                      </a:r>
                      <a:r>
                        <a:rPr lang="en-US" altLang="zh-CN" sz="2400" b="0" i="1" baseline="-25000">
                          <a:solidFill>
                            <a:schemeClr val="tx1"/>
                          </a:solidFill>
                          <a:uFillTx/>
                          <a:latin typeface="Times New Roman" panose="02020603050405020304" pitchFamily="18" charset="0"/>
                          <a:cs typeface="Times New Roman" panose="02020603050405020304" pitchFamily="18" charset="0"/>
                          <a:sym typeface="+mn-ea"/>
                        </a:rPr>
                        <a:t>x</a:t>
                      </a:r>
                      <a:r>
                        <a:rPr lang="zh-CN" alt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的电流</a:t>
                      </a:r>
                      <a:r>
                        <a:rPr lang="en-US" altLang="zh-CN" sz="2400" b="0" i="1">
                          <a:solidFill>
                            <a:schemeClr val="tx1"/>
                          </a:solidFill>
                          <a:latin typeface="Times New Roman" panose="02020603050405020304" pitchFamily="18" charset="0"/>
                          <a:cs typeface="Times New Roman" panose="02020603050405020304" pitchFamily="18" charset="0"/>
                          <a:sym typeface="+mn-ea"/>
                        </a:rPr>
                        <a:t>I</a:t>
                      </a:r>
                      <a:r>
                        <a:rPr lang="en-US" altLang="zh-CN" sz="2400" b="0" i="1" baseline="-25000">
                          <a:solidFill>
                            <a:schemeClr val="tx1"/>
                          </a:solidFill>
                          <a:uFillTx/>
                          <a:latin typeface="Times New Roman" panose="02020603050405020304" pitchFamily="18" charset="0"/>
                          <a:cs typeface="Times New Roman" panose="02020603050405020304" pitchFamily="18" charset="0"/>
                          <a:sym typeface="+mn-ea"/>
                        </a:rPr>
                        <a:t>x</a:t>
                      </a:r>
                      <a:r>
                        <a:rPr lang="zh-CN" alt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400" b="0" i="1">
                          <a:solidFill>
                            <a:schemeClr val="tx1"/>
                          </a:solidFill>
                          <a:latin typeface="Times New Roman" panose="02020603050405020304" pitchFamily="18" charset="0"/>
                          <a:ea typeface="宋体" panose="02010600030101010101" pitchFamily="2" charset="-122"/>
                          <a:cs typeface="Times New Roman" panose="02020603050405020304" pitchFamily="18" charset="0"/>
                        </a:rPr>
                        <a:t>U</a:t>
                      </a:r>
                      <a:r>
                        <a:rPr lang="zh-CN" alt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0" i="1">
                          <a:solidFill>
                            <a:schemeClr val="tx1"/>
                          </a:solidFill>
                          <a:latin typeface="Times New Roman" panose="02020603050405020304" pitchFamily="18" charset="0"/>
                          <a:cs typeface="Times New Roman" panose="02020603050405020304" pitchFamily="18" charset="0"/>
                          <a:sym typeface="+mn-ea"/>
                        </a:rPr>
                        <a:t>I</a:t>
                      </a:r>
                      <a:r>
                        <a:rPr lang="en-US" altLang="zh-CN" sz="2400" b="0" baseline="-25000">
                          <a:solidFill>
                            <a:schemeClr val="tx1"/>
                          </a:solidFill>
                          <a:uFillTx/>
                          <a:latin typeface="Times New Roman" panose="02020603050405020304" pitchFamily="18" charset="0"/>
                          <a:cs typeface="Times New Roman" panose="02020603050405020304" pitchFamily="18" charset="0"/>
                          <a:sym typeface="+mn-ea"/>
                        </a:rPr>
                        <a:t>0</a:t>
                      </a:r>
                      <a:r>
                        <a:rPr lang="en-US" altLang="zh-CN" sz="2400" b="0" i="1">
                          <a:solidFill>
                            <a:schemeClr val="tx1"/>
                          </a:solidFill>
                          <a:latin typeface="Times New Roman" panose="02020603050405020304" pitchFamily="18" charset="0"/>
                          <a:cs typeface="Times New Roman" panose="02020603050405020304" pitchFamily="18" charset="0"/>
                          <a:sym typeface="+mn-ea"/>
                        </a:rPr>
                        <a:t>R</a:t>
                      </a:r>
                      <a:r>
                        <a:rPr lang="en-US" altLang="zh-CN" sz="2400" b="0" baseline="-25000">
                          <a:solidFill>
                            <a:schemeClr val="tx1"/>
                          </a:solidFill>
                          <a:uFillTx/>
                          <a:latin typeface="Times New Roman" panose="02020603050405020304" pitchFamily="18" charset="0"/>
                          <a:cs typeface="Times New Roman" panose="02020603050405020304" pitchFamily="18" charset="0"/>
                          <a:sym typeface="+mn-ea"/>
                        </a:rPr>
                        <a:t>0</a:t>
                      </a:r>
                      <a:r>
                        <a:rPr lang="zh-CN" alt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，所以</a:t>
                      </a:r>
                      <a:r>
                        <a:rPr lang="zh-CN" altLang="en-US" sz="2400" b="0" i="1">
                          <a:solidFill>
                            <a:schemeClr val="tx1"/>
                          </a:solidFill>
                          <a:latin typeface="Times New Roman" panose="02020603050405020304" pitchFamily="18" charset="0"/>
                          <a:cs typeface="Times New Roman" panose="02020603050405020304" pitchFamily="18" charset="0"/>
                          <a:sym typeface="+mn-ea"/>
                        </a:rPr>
                        <a:t>R</a:t>
                      </a:r>
                      <a:r>
                        <a:rPr lang="en-US" altLang="zh-CN" sz="2400" b="0" i="1" baseline="-25000">
                          <a:solidFill>
                            <a:schemeClr val="tx1"/>
                          </a:solidFill>
                          <a:uFillTx/>
                          <a:latin typeface="Times New Roman" panose="02020603050405020304" pitchFamily="18" charset="0"/>
                          <a:cs typeface="Times New Roman" panose="02020603050405020304" pitchFamily="18" charset="0"/>
                          <a:sym typeface="+mn-ea"/>
                        </a:rPr>
                        <a:t>x</a:t>
                      </a:r>
                      <a:r>
                        <a:rPr lang="zh-CN" alt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的表达式：</a:t>
                      </a:r>
                      <a:r>
                        <a:rPr lang="zh-CN" altLang="en-US" sz="2400" b="0" i="1">
                          <a:solidFill>
                            <a:schemeClr val="tx1"/>
                          </a:solidFill>
                          <a:latin typeface="Times New Roman" panose="02020603050405020304" pitchFamily="18" charset="0"/>
                          <a:cs typeface="Times New Roman" panose="02020603050405020304" pitchFamily="18" charset="0"/>
                          <a:sym typeface="+mn-ea"/>
                        </a:rPr>
                        <a:t>R</a:t>
                      </a:r>
                      <a:r>
                        <a:rPr lang="en-US" altLang="zh-CN" sz="2400" b="0" i="1" baseline="-25000">
                          <a:solidFill>
                            <a:schemeClr val="tx1"/>
                          </a:solidFill>
                          <a:uFillTx/>
                          <a:latin typeface="Times New Roman" panose="02020603050405020304" pitchFamily="18" charset="0"/>
                          <a:cs typeface="Times New Roman" panose="02020603050405020304" pitchFamily="18" charset="0"/>
                          <a:sym typeface="+mn-ea"/>
                        </a:rPr>
                        <a:t>x</a:t>
                      </a:r>
                      <a:r>
                        <a:rPr lang="zh-CN" alt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＝________</a:t>
                      </a:r>
                      <a:endParaRPr lang="zh-CN" alt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1233170">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fontAlgn="auto">
                        <a:lnSpc>
                          <a:spcPct val="150000"/>
                        </a:lnSpc>
                        <a:buNone/>
                      </a:pPr>
                      <a:endParaRPr lang="zh-CN" alt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l" fontAlgn="auto">
                        <a:lnSpc>
                          <a:spcPct val="150000"/>
                        </a:lnSpc>
                        <a:buNone/>
                      </a:pPr>
                      <a:r>
                        <a:rPr lang="zh-CN" alt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如左图所示，(1)只闭合开关S、S</a:t>
                      </a:r>
                      <a:r>
                        <a:rPr lang="zh-CN" altLang="en-US" sz="2400" b="0" baseline="-250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1</a:t>
                      </a:r>
                      <a:r>
                        <a:rPr lang="zh-CN" alt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，记录电流表的示数为</a:t>
                      </a:r>
                      <a:r>
                        <a:rPr lang="en-US" altLang="zh-CN" sz="2400" i="1">
                          <a:solidFill>
                            <a:schemeClr val="tx1"/>
                          </a:solidFill>
                          <a:latin typeface="Times New Roman" panose="02020603050405020304" pitchFamily="18" charset="0"/>
                          <a:cs typeface="Times New Roman" panose="02020603050405020304" pitchFamily="18" charset="0"/>
                          <a:sym typeface="+mn-ea"/>
                        </a:rPr>
                        <a:t>I</a:t>
                      </a:r>
                      <a:r>
                        <a:rPr lang="en-US" altLang="zh-CN" sz="2400" baseline="-25000">
                          <a:solidFill>
                            <a:schemeClr val="tx1"/>
                          </a:solidFill>
                          <a:uFillTx/>
                          <a:latin typeface="Times New Roman" panose="02020603050405020304" pitchFamily="18" charset="0"/>
                          <a:cs typeface="Times New Roman" panose="02020603050405020304" pitchFamily="18" charset="0"/>
                          <a:sym typeface="+mn-ea"/>
                        </a:rPr>
                        <a:t>0</a:t>
                      </a:r>
                      <a:r>
                        <a:rPr lang="zh-CN" alt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；(2)只闭合开关S和S</a:t>
                      </a:r>
                      <a:r>
                        <a:rPr lang="zh-CN" altLang="en-US" sz="2400" b="0" baseline="-250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rPr>
                        <a:t>2</a:t>
                      </a:r>
                      <a:r>
                        <a:rPr lang="zh-CN" alt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，记录此时电流表的示数为</a:t>
                      </a:r>
                      <a:r>
                        <a:rPr lang="en-US" altLang="zh-CN" sz="2400" i="1">
                          <a:solidFill>
                            <a:schemeClr val="tx1"/>
                          </a:solidFill>
                          <a:latin typeface="Times New Roman" panose="02020603050405020304" pitchFamily="18" charset="0"/>
                          <a:cs typeface="Times New Roman" panose="02020603050405020304" pitchFamily="18" charset="0"/>
                          <a:sym typeface="+mn-ea"/>
                        </a:rPr>
                        <a:t>I</a:t>
                      </a:r>
                      <a:r>
                        <a:rPr lang="en-US" altLang="zh-CN" sz="2400" i="1" baseline="-25000">
                          <a:solidFill>
                            <a:schemeClr val="tx1"/>
                          </a:solidFill>
                          <a:uFillTx/>
                          <a:latin typeface="Times New Roman" panose="02020603050405020304" pitchFamily="18" charset="0"/>
                          <a:cs typeface="Times New Roman" panose="02020603050405020304" pitchFamily="18" charset="0"/>
                          <a:sym typeface="+mn-ea"/>
                        </a:rPr>
                        <a:t>x</a:t>
                      </a:r>
                      <a:r>
                        <a:rPr lang="zh-CN" alt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a:t>
                      </a:r>
                      <a:r>
                        <a:rPr lang="zh-CN" altLang="en-US" sz="2400" i="1">
                          <a:solidFill>
                            <a:schemeClr val="tx1"/>
                          </a:solidFill>
                          <a:latin typeface="Times New Roman" panose="02020603050405020304" pitchFamily="18" charset="0"/>
                          <a:ea typeface="宋体" panose="02010600030101010101" pitchFamily="2" charset="-122"/>
                          <a:cs typeface="Times New Roman" panose="02020603050405020304" pitchFamily="18" charset="0"/>
                          <a:sym typeface="+mn-ea"/>
                        </a:rPr>
                        <a:t>U</a:t>
                      </a:r>
                      <a:r>
                        <a:rPr lang="zh-CN" altLang="en-US" sz="2400">
                          <a:solidFill>
                            <a:schemeClr val="tx1"/>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400" i="1">
                          <a:solidFill>
                            <a:schemeClr val="tx1"/>
                          </a:solidFill>
                          <a:latin typeface="Times New Roman" panose="02020603050405020304" pitchFamily="18" charset="0"/>
                          <a:cs typeface="Times New Roman" panose="02020603050405020304" pitchFamily="18" charset="0"/>
                          <a:sym typeface="+mn-ea"/>
                        </a:rPr>
                        <a:t>I</a:t>
                      </a:r>
                      <a:r>
                        <a:rPr lang="en-US" altLang="zh-CN" sz="2400" baseline="-25000">
                          <a:solidFill>
                            <a:schemeClr val="tx1"/>
                          </a:solidFill>
                          <a:uFillTx/>
                          <a:latin typeface="Times New Roman" panose="02020603050405020304" pitchFamily="18" charset="0"/>
                          <a:cs typeface="Times New Roman" panose="02020603050405020304" pitchFamily="18" charset="0"/>
                          <a:sym typeface="+mn-ea"/>
                        </a:rPr>
                        <a:t>0</a:t>
                      </a:r>
                      <a:r>
                        <a:rPr lang="en-US" altLang="zh-CN" sz="2400" i="1">
                          <a:solidFill>
                            <a:schemeClr val="tx1"/>
                          </a:solidFill>
                          <a:latin typeface="Times New Roman" panose="02020603050405020304" pitchFamily="18" charset="0"/>
                          <a:cs typeface="Times New Roman" panose="02020603050405020304" pitchFamily="18" charset="0"/>
                          <a:sym typeface="+mn-ea"/>
                        </a:rPr>
                        <a:t>R</a:t>
                      </a:r>
                      <a:r>
                        <a:rPr lang="en-US" altLang="zh-CN" sz="2400" baseline="-25000">
                          <a:solidFill>
                            <a:schemeClr val="tx1"/>
                          </a:solidFill>
                          <a:uFillTx/>
                          <a:latin typeface="Times New Roman" panose="02020603050405020304" pitchFamily="18" charset="0"/>
                          <a:cs typeface="Times New Roman" panose="02020603050405020304" pitchFamily="18" charset="0"/>
                          <a:sym typeface="+mn-ea"/>
                        </a:rPr>
                        <a:t>0</a:t>
                      </a:r>
                      <a:r>
                        <a:rPr lang="zh-CN" alt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，所以</a:t>
                      </a:r>
                      <a:r>
                        <a:rPr lang="zh-CN" altLang="en-US" sz="2400" i="1">
                          <a:solidFill>
                            <a:schemeClr val="tx1"/>
                          </a:solidFill>
                          <a:latin typeface="Times New Roman" panose="02020603050405020304" pitchFamily="18" charset="0"/>
                          <a:cs typeface="Times New Roman" panose="02020603050405020304" pitchFamily="18" charset="0"/>
                          <a:sym typeface="+mn-ea"/>
                        </a:rPr>
                        <a:t>R</a:t>
                      </a:r>
                      <a:r>
                        <a:rPr lang="en-US" altLang="zh-CN" sz="2400" i="1" baseline="-25000">
                          <a:solidFill>
                            <a:schemeClr val="tx1"/>
                          </a:solidFill>
                          <a:uFillTx/>
                          <a:latin typeface="Times New Roman" panose="02020603050405020304" pitchFamily="18" charset="0"/>
                          <a:cs typeface="Times New Roman" panose="02020603050405020304" pitchFamily="18" charset="0"/>
                          <a:sym typeface="+mn-ea"/>
                        </a:rPr>
                        <a:t>x</a:t>
                      </a:r>
                      <a:r>
                        <a:rPr lang="zh-CN" alt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的表达式：</a:t>
                      </a:r>
                      <a:r>
                        <a:rPr lang="zh-CN" altLang="en-US" sz="2400" i="1">
                          <a:solidFill>
                            <a:schemeClr val="tx1"/>
                          </a:solidFill>
                          <a:latin typeface="Times New Roman" panose="02020603050405020304" pitchFamily="18" charset="0"/>
                          <a:cs typeface="Times New Roman" panose="02020603050405020304" pitchFamily="18" charset="0"/>
                          <a:sym typeface="+mn-ea"/>
                        </a:rPr>
                        <a:t>R</a:t>
                      </a:r>
                      <a:r>
                        <a:rPr lang="en-US" altLang="zh-CN" sz="2400" i="1" baseline="-25000">
                          <a:solidFill>
                            <a:schemeClr val="tx1"/>
                          </a:solidFill>
                          <a:uFillTx/>
                          <a:latin typeface="Times New Roman" panose="02020603050405020304" pitchFamily="18" charset="0"/>
                          <a:cs typeface="Times New Roman" panose="02020603050405020304" pitchFamily="18" charset="0"/>
                          <a:sym typeface="+mn-ea"/>
                        </a:rPr>
                        <a:t>x</a:t>
                      </a:r>
                      <a:r>
                        <a:rPr lang="zh-CN" alt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rPr>
                        <a:t>＝________</a:t>
                      </a:r>
                      <a:endParaRPr lang="zh-CN" altLang="en-US" sz="2400" b="0">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pic>
        <p:nvPicPr>
          <p:cNvPr id="2" name="图片 1"/>
          <p:cNvPicPr>
            <a:picLocks noChangeAspect="1"/>
          </p:cNvPicPr>
          <p:nvPr/>
        </p:nvPicPr>
        <p:blipFill>
          <a:blip r:embed="rId2"/>
          <a:stretch>
            <a:fillRect/>
          </a:stretch>
        </p:blipFill>
        <p:spPr>
          <a:xfrm>
            <a:off x="3314065" y="2113280"/>
            <a:ext cx="1410335" cy="1410335"/>
          </a:xfrm>
          <a:prstGeom prst="rect">
            <a:avLst/>
          </a:prstGeom>
        </p:spPr>
      </p:pic>
      <p:pic>
        <p:nvPicPr>
          <p:cNvPr id="3" name="图片 2"/>
          <p:cNvPicPr>
            <a:picLocks noChangeAspect="1"/>
          </p:cNvPicPr>
          <p:nvPr/>
        </p:nvPicPr>
        <p:blipFill>
          <a:blip r:embed="rId3"/>
          <a:stretch>
            <a:fillRect/>
          </a:stretch>
        </p:blipFill>
        <p:spPr>
          <a:xfrm>
            <a:off x="3328035" y="4664075"/>
            <a:ext cx="1363980" cy="1363980"/>
          </a:xfrm>
          <a:prstGeom prst="rect">
            <a:avLst/>
          </a:prstGeom>
        </p:spPr>
      </p:pic>
      <p:pic>
        <p:nvPicPr>
          <p:cNvPr id="4" name="图片 3"/>
          <p:cNvPicPr>
            <a:picLocks noChangeAspect="1"/>
          </p:cNvPicPr>
          <p:nvPr/>
        </p:nvPicPr>
        <p:blipFill>
          <a:blip r:embed="rId4"/>
          <a:srcRect t="5000" r="89301"/>
          <a:stretch>
            <a:fillRect/>
          </a:stretch>
        </p:blipFill>
        <p:spPr>
          <a:xfrm>
            <a:off x="6400165" y="3499485"/>
            <a:ext cx="565785" cy="760095"/>
          </a:xfrm>
          <a:prstGeom prst="rect">
            <a:avLst/>
          </a:prstGeom>
        </p:spPr>
      </p:pic>
      <p:pic>
        <p:nvPicPr>
          <p:cNvPr id="6" name="图片 5"/>
          <p:cNvPicPr>
            <a:picLocks noChangeAspect="1"/>
          </p:cNvPicPr>
          <p:nvPr/>
        </p:nvPicPr>
        <p:blipFill>
          <a:blip r:embed="rId4"/>
          <a:srcRect t="5000" r="89301"/>
          <a:stretch>
            <a:fillRect/>
          </a:stretch>
        </p:blipFill>
        <p:spPr>
          <a:xfrm>
            <a:off x="5809615" y="5707380"/>
            <a:ext cx="565785" cy="76009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框 8"/>
          <p:cNvSpPr txBox="1"/>
          <p:nvPr/>
        </p:nvSpPr>
        <p:spPr>
          <a:xfrm>
            <a:off x="1001395" y="1959610"/>
            <a:ext cx="10459720" cy="3969385"/>
          </a:xfrm>
          <a:prstGeom prst="rect">
            <a:avLst/>
          </a:prstGeom>
          <a:noFill/>
          <a:ln w="9525">
            <a:noFill/>
          </a:ln>
        </p:spPr>
        <p:txBody>
          <a:bodyPr wrap="square">
            <a:spAutoFit/>
          </a:bodyPr>
          <a:p>
            <a:pPr>
              <a:lnSpc>
                <a:spcPct val="150000"/>
              </a:lnSpc>
            </a:pPr>
            <a:r>
              <a:rPr lang="zh-CN" sz="2400">
                <a:latin typeface="Times New Roman" panose="02020603050405020304" pitchFamily="18" charset="0"/>
                <a:cs typeface="Times New Roman" panose="02020603050405020304" pitchFamily="18" charset="0"/>
              </a:rPr>
              <a:t>例</a:t>
            </a:r>
            <a:r>
              <a:rPr lang="en-US" sz="2400">
                <a:latin typeface="Times New Roman" panose="02020603050405020304" pitchFamily="18" charset="0"/>
                <a:cs typeface="Times New Roman" panose="02020603050405020304" pitchFamily="18" charset="0"/>
              </a:rPr>
              <a:t> 1</a:t>
            </a:r>
            <a:r>
              <a:rPr lang="zh-CN" sz="2400">
                <a:ea typeface="宋体" panose="02010600030101010101" pitchFamily="2" charset="-122"/>
              </a:rPr>
              <a:t>　</a:t>
            </a:r>
            <a:r>
              <a:rPr lang="en-US" sz="2400">
                <a:latin typeface="Times New Roman" panose="02020603050405020304" pitchFamily="18" charset="0"/>
                <a:cs typeface="楷体_GB2312" charset="0"/>
              </a:rPr>
              <a:t>(</a:t>
            </a:r>
            <a:r>
              <a:rPr lang="en-US" sz="2400">
                <a:latin typeface="Times New Roman" panose="02020603050405020304" pitchFamily="18" charset="0"/>
                <a:cs typeface="楷体_GB2312" charset="0"/>
              </a:rPr>
              <a:t>2019</a:t>
            </a:r>
            <a:r>
              <a:rPr lang="zh-CN" sz="2400">
                <a:cs typeface="楷体_GB2312" charset="0"/>
              </a:rPr>
              <a:t>重庆</a:t>
            </a:r>
            <a:r>
              <a:rPr lang="en-US" sz="2400">
                <a:latin typeface="Times New Roman" panose="02020603050405020304" pitchFamily="18" charset="0"/>
                <a:cs typeface="楷体_GB2312" charset="0"/>
              </a:rPr>
              <a:t>B</a:t>
            </a:r>
            <a:r>
              <a:rPr lang="zh-CN" sz="2400">
                <a:cs typeface="楷体_GB2312" charset="0"/>
              </a:rPr>
              <a:t>卷改编</a:t>
            </a:r>
            <a:r>
              <a:rPr lang="en-US" sz="2400">
                <a:latin typeface="Times New Roman" panose="02020603050405020304" pitchFamily="18" charset="0"/>
                <a:cs typeface="楷体_GB2312" charset="0"/>
              </a:rPr>
              <a:t>)</a:t>
            </a:r>
            <a:r>
              <a:rPr lang="zh-CN" sz="2400">
                <a:ea typeface="宋体" panose="02010600030101010101" pitchFamily="2" charset="-122"/>
              </a:rPr>
              <a:t>小明同学在</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伏安法测电阻</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的实验中：</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在连接电路时</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开关</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应处于</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的状态</a:t>
            </a:r>
            <a:r>
              <a:rPr lang="zh-CN" sz="2400">
                <a:latin typeface="Times New Roman" panose="02020603050405020304" pitchFamily="18" charset="0"/>
                <a:ea typeface="宋体" panose="02010600030101010101" pitchFamily="2" charset="-122"/>
              </a:rPr>
              <a:t>，</a:t>
            </a:r>
            <a:r>
              <a:rPr lang="zh-CN" sz="2400">
                <a:ea typeface="宋体" panose="02010600030101010101" pitchFamily="2" charset="-122"/>
              </a:rPr>
              <a:t>滑动变阻器的滑片</a:t>
            </a:r>
            <a:r>
              <a:rPr lang="en-US" sz="2400" i="1">
                <a:latin typeface="Times New Roman" panose="02020603050405020304" pitchFamily="18" charset="0"/>
                <a:cs typeface="Times New Roman" panose="02020603050405020304" pitchFamily="18" charset="0"/>
              </a:rPr>
              <a:t>P</a:t>
            </a:r>
            <a:r>
              <a:rPr lang="zh-CN" sz="2400">
                <a:ea typeface="宋体" panose="02010600030101010101" pitchFamily="2" charset="-122"/>
              </a:rPr>
              <a:t>应放在电阻最</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的位置．</a:t>
            </a:r>
            <a:endParaRPr lang="zh-CN" sz="2400">
              <a:ea typeface="宋体" panose="02010600030101010101" pitchFamily="2" charset="-122"/>
            </a:endParaRPr>
          </a:p>
          <a:p>
            <a:pPr>
              <a:lnSpc>
                <a:spcPct val="150000"/>
              </a:lnSpc>
            </a:pPr>
            <a:r>
              <a:rPr lang="en-US" sz="2400">
                <a:latin typeface="Times New Roman" panose="02020603050405020304" pitchFamily="18" charset="0"/>
                <a:sym typeface="+mn-ea"/>
              </a:rPr>
              <a:t>(2)</a:t>
            </a:r>
            <a:r>
              <a:rPr lang="zh-CN" sz="2400">
                <a:sym typeface="+mn-ea"/>
              </a:rPr>
              <a:t>他仔细检查电路</a:t>
            </a:r>
            <a:r>
              <a:rPr lang="zh-CN" sz="2400">
                <a:latin typeface="Times New Roman" panose="02020603050405020304" pitchFamily="18" charset="0"/>
                <a:sym typeface="+mn-ea"/>
              </a:rPr>
              <a:t>，</a:t>
            </a:r>
            <a:r>
              <a:rPr lang="zh-CN" sz="2400">
                <a:sym typeface="+mn-ea"/>
              </a:rPr>
              <a:t>发现有一根导线</a:t>
            </a:r>
            <a:endParaRPr lang="zh-CN" sz="2400">
              <a:sym typeface="+mn-ea"/>
            </a:endParaRPr>
          </a:p>
          <a:p>
            <a:pPr>
              <a:lnSpc>
                <a:spcPct val="150000"/>
              </a:lnSpc>
            </a:pPr>
            <a:r>
              <a:rPr lang="zh-CN" sz="2400">
                <a:sym typeface="+mn-ea"/>
              </a:rPr>
              <a:t>连接错误</a:t>
            </a:r>
            <a:r>
              <a:rPr lang="zh-CN" sz="2400">
                <a:latin typeface="Times New Roman" panose="02020603050405020304" pitchFamily="18" charset="0"/>
                <a:sym typeface="+mn-ea"/>
              </a:rPr>
              <a:t>，</a:t>
            </a:r>
            <a:r>
              <a:rPr lang="zh-CN" sz="2400">
                <a:sym typeface="+mn-ea"/>
              </a:rPr>
              <a:t>请你在图甲中错误的导线</a:t>
            </a:r>
            <a:endParaRPr lang="zh-CN" sz="2400">
              <a:sym typeface="+mn-ea"/>
            </a:endParaRPr>
          </a:p>
          <a:p>
            <a:pPr>
              <a:lnSpc>
                <a:spcPct val="150000"/>
              </a:lnSpc>
            </a:pPr>
            <a:r>
              <a:rPr lang="zh-CN" sz="2400">
                <a:sym typeface="+mn-ea"/>
              </a:rPr>
              <a:t>上画</a:t>
            </a:r>
            <a:r>
              <a:rPr lang="en-US" sz="2400">
                <a:latin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a:t>
            </a:r>
            <a:r>
              <a:rPr lang="en-US" sz="2400">
                <a:latin typeface="宋体" panose="02010600030101010101" pitchFamily="2" charset="-122"/>
                <a:cs typeface="Times New Roman" panose="02020603050405020304" pitchFamily="18" charset="0"/>
                <a:sym typeface="+mn-ea"/>
              </a:rPr>
              <a:t>”</a:t>
            </a:r>
            <a:r>
              <a:rPr lang="zh-CN" sz="2400">
                <a:latin typeface="Times New Roman" panose="02020603050405020304" pitchFamily="18" charset="0"/>
                <a:sym typeface="+mn-ea"/>
              </a:rPr>
              <a:t>，</a:t>
            </a:r>
            <a:r>
              <a:rPr lang="zh-CN" sz="2400">
                <a:sym typeface="+mn-ea"/>
              </a:rPr>
              <a:t>并用笔画线代替导线画</a:t>
            </a:r>
            <a:endParaRPr lang="zh-CN" sz="2400">
              <a:sym typeface="+mn-ea"/>
            </a:endParaRPr>
          </a:p>
          <a:p>
            <a:pPr>
              <a:lnSpc>
                <a:spcPct val="150000"/>
              </a:lnSpc>
            </a:pPr>
            <a:r>
              <a:rPr lang="zh-CN" sz="2400">
                <a:sym typeface="+mn-ea"/>
              </a:rPr>
              <a:t>出正确的一根连接导线．</a:t>
            </a:r>
            <a:endParaRPr lang="zh-CN" altLang="en-US" sz="2400"/>
          </a:p>
        </p:txBody>
      </p:sp>
      <p:grpSp>
        <p:nvGrpSpPr>
          <p:cNvPr id="7" name="组合 6"/>
          <p:cNvGrpSpPr/>
          <p:nvPr/>
        </p:nvGrpSpPr>
        <p:grpSpPr>
          <a:xfrm>
            <a:off x="995045" y="1125855"/>
            <a:ext cx="9739630" cy="622935"/>
            <a:chOff x="1566" y="1660"/>
            <a:chExt cx="15338" cy="981"/>
          </a:xfrm>
        </p:grpSpPr>
        <p:pic>
          <p:nvPicPr>
            <p:cNvPr id="4" name="图片 3" descr="QQ图片20190926151119"/>
            <p:cNvPicPr>
              <a:picLocks noChangeAspect="1"/>
            </p:cNvPicPr>
            <p:nvPr/>
          </p:nvPicPr>
          <p:blipFill>
            <a:blip r:embed="rId1"/>
            <a:stretch>
              <a:fillRect/>
            </a:stretch>
          </p:blipFill>
          <p:spPr>
            <a:xfrm>
              <a:off x="1566" y="1660"/>
              <a:ext cx="15338" cy="920"/>
            </a:xfrm>
            <a:prstGeom prst="rect">
              <a:avLst/>
            </a:prstGeom>
          </p:spPr>
        </p:pic>
        <p:sp>
          <p:nvSpPr>
            <p:cNvPr id="6" name="文本框 5"/>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8" name="文本框 7"/>
          <p:cNvSpPr txBox="1"/>
          <p:nvPr/>
        </p:nvSpPr>
        <p:spPr>
          <a:xfrm>
            <a:off x="8568690" y="5656580"/>
            <a:ext cx="1299210" cy="368300"/>
          </a:xfrm>
          <a:prstGeom prst="rect">
            <a:avLst/>
          </a:prstGeom>
          <a:noFill/>
          <a:ln w="9525">
            <a:noFill/>
          </a:ln>
        </p:spPr>
        <p:txBody>
          <a:bodyPr wrap="square">
            <a:spAutoFit/>
          </a:bodyPr>
          <a:p>
            <a:pPr algn="ctr"/>
            <a:r>
              <a:rPr lang="zh-CN" sz="1800">
                <a:latin typeface="Times New Roman" panose="02020603050405020304" pitchFamily="18" charset="0"/>
                <a:cs typeface="楷体_GB2312" charset="0"/>
              </a:rPr>
              <a:t>例题</a:t>
            </a:r>
            <a:r>
              <a:rPr lang="en-US" altLang="zh-CN" sz="1800">
                <a:latin typeface="Times New Roman" panose="02020603050405020304" pitchFamily="18" charset="0"/>
                <a:cs typeface="楷体_GB2312" charset="0"/>
              </a:rPr>
              <a:t>1</a:t>
            </a:r>
            <a:r>
              <a:rPr lang="zh-CN" sz="1800">
                <a:latin typeface="Times New Roman" panose="02020603050405020304" pitchFamily="18" charset="0"/>
                <a:cs typeface="楷体_GB2312" charset="0"/>
              </a:rPr>
              <a:t>图</a:t>
            </a:r>
            <a:endParaRPr lang="zh-CN" altLang="en-US" sz="1800">
              <a:latin typeface="Times New Roman" panose="02020603050405020304" pitchFamily="18" charset="0"/>
              <a:cs typeface="楷体_GB2312" charset="0"/>
            </a:endParaRPr>
          </a:p>
        </p:txBody>
      </p:sp>
      <p:pic>
        <p:nvPicPr>
          <p:cNvPr id="3" name="图片 2"/>
          <p:cNvPicPr>
            <a:picLocks noChangeAspect="1"/>
          </p:cNvPicPr>
          <p:nvPr/>
        </p:nvPicPr>
        <p:blipFill>
          <a:blip r:embed="rId2"/>
          <a:srcRect t="-2372" r="44699" b="791"/>
          <a:stretch>
            <a:fillRect/>
          </a:stretch>
        </p:blipFill>
        <p:spPr>
          <a:xfrm>
            <a:off x="7998460" y="3141345"/>
            <a:ext cx="2341880" cy="2447925"/>
          </a:xfrm>
          <a:prstGeom prst="rect">
            <a:avLst/>
          </a:prstGeom>
        </p:spPr>
      </p:pic>
      <p:sp>
        <p:nvSpPr>
          <p:cNvPr id="10" name="文本框 9"/>
          <p:cNvSpPr txBox="1"/>
          <p:nvPr/>
        </p:nvSpPr>
        <p:spPr>
          <a:xfrm>
            <a:off x="5443855" y="2586355"/>
            <a:ext cx="11779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断开</a:t>
            </a:r>
            <a:endParaRPr lang="zh-CN" altLang="en-US"/>
          </a:p>
        </p:txBody>
      </p:sp>
      <p:sp>
        <p:nvSpPr>
          <p:cNvPr id="11" name="文本框 10"/>
          <p:cNvSpPr txBox="1"/>
          <p:nvPr/>
        </p:nvSpPr>
        <p:spPr>
          <a:xfrm>
            <a:off x="2341880" y="3212465"/>
            <a:ext cx="112014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 </a:t>
            </a:r>
            <a:r>
              <a:rPr lang="zh-CN" sz="2400">
                <a:solidFill>
                  <a:srgbClr val="FF0000"/>
                </a:solidFill>
                <a:ea typeface="宋体" panose="02010600030101010101" pitchFamily="2" charset="-122"/>
              </a:rPr>
              <a:t>大</a:t>
            </a:r>
            <a:endParaRPr lang="zh-CN" altLang="en-US"/>
          </a:p>
        </p:txBody>
      </p:sp>
      <p:sp>
        <p:nvSpPr>
          <p:cNvPr id="12" name="文本框 11"/>
          <p:cNvSpPr txBox="1"/>
          <p:nvPr/>
        </p:nvSpPr>
        <p:spPr>
          <a:xfrm>
            <a:off x="8673465" y="3898900"/>
            <a:ext cx="731520" cy="460375"/>
          </a:xfrm>
          <a:prstGeom prst="rect">
            <a:avLst/>
          </a:prstGeom>
          <a:noFill/>
        </p:spPr>
        <p:txBody>
          <a:bodyPr wrap="square" rtlCol="0" anchor="t">
            <a:spAutoFit/>
          </a:bodyPr>
          <a:p>
            <a:r>
              <a:rPr lang="zh-CN" sz="2400">
                <a:solidFill>
                  <a:srgbClr val="FF0000"/>
                </a:solidFill>
                <a:latin typeface="Times New Roman" panose="02020603050405020304" pitchFamily="18" charset="0"/>
                <a:cs typeface="Times New Roman" panose="02020603050405020304" pitchFamily="18" charset="0"/>
                <a:sym typeface="+mn-ea"/>
              </a:rPr>
              <a:t>×</a:t>
            </a:r>
            <a:endParaRPr lang="zh-CN" altLang="en-US" sz="2400">
              <a:solidFill>
                <a:srgbClr val="FF0000"/>
              </a:solidFill>
              <a:latin typeface="Times New Roman" panose="02020603050405020304" pitchFamily="18" charset="0"/>
              <a:cs typeface="Times New Roman" panose="02020603050405020304" pitchFamily="18" charset="0"/>
              <a:sym typeface="+mn-ea"/>
            </a:endParaRPr>
          </a:p>
        </p:txBody>
      </p:sp>
      <p:sp>
        <p:nvSpPr>
          <p:cNvPr id="13" name="任意多边形 12"/>
          <p:cNvSpPr/>
          <p:nvPr/>
        </p:nvSpPr>
        <p:spPr>
          <a:xfrm>
            <a:off x="8483600" y="3639185"/>
            <a:ext cx="156210" cy="638810"/>
          </a:xfrm>
          <a:custGeom>
            <a:avLst/>
            <a:gdLst>
              <a:gd name="connisteX0" fmla="*/ 127860 w 156435"/>
              <a:gd name="connsiteY0" fmla="*/ 0 h 638810"/>
              <a:gd name="connisteX1" fmla="*/ 225 w 156435"/>
              <a:gd name="connsiteY1" fmla="*/ 283845 h 638810"/>
              <a:gd name="connisteX2" fmla="*/ 156435 w 156435"/>
              <a:gd name="connsiteY2" fmla="*/ 638810 h 638810"/>
            </a:gdLst>
            <a:ahLst/>
            <a:cxnLst>
              <a:cxn ang="0">
                <a:pos x="connisteX0" y="connsiteY0"/>
              </a:cxn>
              <a:cxn ang="0">
                <a:pos x="connisteX1" y="connsiteY1"/>
              </a:cxn>
              <a:cxn ang="0">
                <a:pos x="connisteX2" y="connsiteY2"/>
              </a:cxn>
            </a:cxnLst>
            <a:rect l="l" t="t" r="r" b="b"/>
            <a:pathLst>
              <a:path w="156435" h="638810">
                <a:moveTo>
                  <a:pt x="127860" y="0"/>
                </a:moveTo>
                <a:cubicBezTo>
                  <a:pt x="99285" y="49530"/>
                  <a:pt x="-5490" y="156210"/>
                  <a:pt x="225" y="283845"/>
                </a:cubicBezTo>
                <a:cubicBezTo>
                  <a:pt x="5940" y="411480"/>
                  <a:pt x="122780" y="573405"/>
                  <a:pt x="156435" y="63881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linds(horizontal)">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linds(horizontal)">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2" grpId="0"/>
      <p:bldP spid="11" grpId="0"/>
      <p:bldP spid="10" grpId="0"/>
    </p:bldLst>
  </p:timing>
</p:sld>
</file>

<file path=ppt/tags/tag1.xml><?xml version="1.0" encoding="utf-8"?>
<p:tagLst xmlns:p="http://schemas.openxmlformats.org/presentationml/2006/main">
  <p:tag name="KSO_WM_SLIDE_ITEM_CNT" val="4"/>
</p:tagLst>
</file>

<file path=ppt/tags/tag10.xml><?xml version="1.0" encoding="utf-8"?>
<p:tagLst xmlns:p="http://schemas.openxmlformats.org/presentationml/2006/main">
  <p:tag name="KSO_WM_UNIT_TABLE_BEAUTIFY" val="smartTable{9030663d-7247-44c7-91da-1e8919baead5}"/>
</p:tagLst>
</file>

<file path=ppt/tags/tag11.xml><?xml version="1.0" encoding="utf-8"?>
<p:tagLst xmlns:p="http://schemas.openxmlformats.org/presentationml/2006/main">
  <p:tag name="KSO_WM_SLIDE_ITEM_CNT" val="1"/>
  <p:tag name="KSO_WM_SLIDE_MODEL_TYPE" val="timeline"/>
</p:tagLst>
</file>

<file path=ppt/tags/tag12.xml><?xml version="1.0" encoding="utf-8"?>
<p:tagLst xmlns:p="http://schemas.openxmlformats.org/presentationml/2006/main">
  <p:tag name="KSO_WM_SLIDE_ITEM_CNT" val="1"/>
  <p:tag name="KSO_WM_SLIDE_MODEL_TYPE" val="timeline"/>
</p:tagLst>
</file>

<file path=ppt/tags/tag13.xml><?xml version="1.0" encoding="utf-8"?>
<p:tagLst xmlns:p="http://schemas.openxmlformats.org/presentationml/2006/main">
  <p:tag name="KSO_WM_SLIDE_ITEM_CNT" val="1"/>
  <p:tag name="KSO_WM_SLIDE_MODEL_TYPE" val="timeline"/>
</p:tagLst>
</file>

<file path=ppt/tags/tag14.xml><?xml version="1.0" encoding="utf-8"?>
<p:tagLst xmlns:p="http://schemas.openxmlformats.org/presentationml/2006/main">
  <p:tag name="KSO_WM_SLIDE_ITEM_CNT" val="1"/>
  <p:tag name="KSO_WM_SLIDE_MODEL_TYPE" val="timeline"/>
</p:tagLst>
</file>

<file path=ppt/tags/tag15.xml><?xml version="1.0" encoding="utf-8"?>
<p:tagLst xmlns:p="http://schemas.openxmlformats.org/presentationml/2006/main">
  <p:tag name="KSO_WM_UNIT_TABLE_BEAUTIFY" val="smartTable{08275158-cbee-41d6-b4d7-c52d16ac2dbb}"/>
</p:tagLst>
</file>

<file path=ppt/tags/tag16.xml><?xml version="1.0" encoding="utf-8"?>
<p:tagLst xmlns:p="http://schemas.openxmlformats.org/presentationml/2006/main">
  <p:tag name="KSO_WM_SLIDE_ITEM_CNT" val="1"/>
  <p:tag name="KSO_WM_SLIDE_MODEL_TYPE" val="timeline"/>
</p:tagLst>
</file>

<file path=ppt/tags/tag17.xml><?xml version="1.0" encoding="utf-8"?>
<p:tagLst xmlns:p="http://schemas.openxmlformats.org/presentationml/2006/main">
  <p:tag name="KSO_WM_UNIT_TABLE_BEAUTIFY" val="smartTable{cc90a309-7bf7-4359-847b-aa6636cb76f5}"/>
</p:tagLst>
</file>

<file path=ppt/tags/tag18.xml><?xml version="1.0" encoding="utf-8"?>
<p:tagLst xmlns:p="http://schemas.openxmlformats.org/presentationml/2006/main">
  <p:tag name="KSO_WM_UNIT_TABLE_BEAUTIFY" val="smartTable{cc90a309-7bf7-4359-847b-aa6636cb76f5}"/>
</p:tagLst>
</file>

<file path=ppt/tags/tag19.xml><?xml version="1.0" encoding="utf-8"?>
<p:tagLst xmlns:p="http://schemas.openxmlformats.org/presentationml/2006/main">
  <p:tag name="KSO_WM_UNIT_TABLE_BEAUTIFY" val="smartTable{053ca109-36a4-48d5-830e-159d6074db94}"/>
</p:tagLst>
</file>

<file path=ppt/tags/tag2.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3.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4.xml><?xml version="1.0" encoding="utf-8"?>
<p:tagLst xmlns:p="http://schemas.openxmlformats.org/presentationml/2006/main">
  <p:tag name="KSO_WM_SLIDE_ITEM_CNT" val="4"/>
</p:tagLst>
</file>

<file path=ppt/tags/tag5.xml><?xml version="1.0" encoding="utf-8"?>
<p:tagLst xmlns:p="http://schemas.openxmlformats.org/presentationml/2006/main">
  <p:tag name="KSO_WM_SLIDE_ITEM_CNT" val="1"/>
  <p:tag name="KSO_WM_SLIDE_MODEL_TYPE" val="timeline"/>
</p:tagLst>
</file>

<file path=ppt/tags/tag6.xml><?xml version="1.0" encoding="utf-8"?>
<p:tagLst xmlns:p="http://schemas.openxmlformats.org/presentationml/2006/main">
  <p:tag name="KSO_WM_SLIDE_ITEM_CNT" val="1"/>
  <p:tag name="KSO_WM_SLIDE_MODEL_TYPE" val="timeline"/>
</p:tagLst>
</file>

<file path=ppt/tags/tag7.xml><?xml version="1.0" encoding="utf-8"?>
<p:tagLst xmlns:p="http://schemas.openxmlformats.org/presentationml/2006/main">
  <p:tag name="KSO_WM_SLIDE_ITEM_CNT" val="1"/>
  <p:tag name="KSO_WM_SLIDE_MODEL_TYPE" val="timeline"/>
</p:tagLst>
</file>

<file path=ppt/tags/tag8.xml><?xml version="1.0" encoding="utf-8"?>
<p:tagLst xmlns:p="http://schemas.openxmlformats.org/presentationml/2006/main">
  <p:tag name="KSO_WM_UNIT_TABLE_BEAUTIFY" val="smartTable{9030663d-7247-44c7-91da-1e8919baead5}"/>
</p:tagLst>
</file>

<file path=ppt/tags/tag9.xml><?xml version="1.0" encoding="utf-8"?>
<p:tagLst xmlns:p="http://schemas.openxmlformats.org/presentationml/2006/main">
  <p:tag name="KSO_WM_UNIT_TABLE_BEAUTIFY" val="smartTable{5648ae66-1ee0-4d1c-8588-a4d2fd2b31bb}"/>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5892</Words>
  <Application>WPS 演示</Application>
  <PresentationFormat>宽屏</PresentationFormat>
  <Paragraphs>474</Paragraphs>
  <Slides>27</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3</vt:i4>
      </vt:variant>
      <vt:variant>
        <vt:lpstr>幻灯片标题</vt:lpstr>
      </vt:variant>
      <vt:variant>
        <vt:i4>27</vt:i4>
      </vt:variant>
    </vt:vector>
  </HeadingPairs>
  <TitlesOfParts>
    <vt:vector size="41" baseType="lpstr">
      <vt:lpstr>Arial</vt:lpstr>
      <vt:lpstr>宋体</vt:lpstr>
      <vt:lpstr>Wingdings</vt:lpstr>
      <vt:lpstr>Times New Roman</vt:lpstr>
      <vt:lpstr>黑体</vt:lpstr>
      <vt:lpstr>微软雅黑</vt:lpstr>
      <vt:lpstr>仿宋_GB2312</vt:lpstr>
      <vt:lpstr>仿宋</vt:lpstr>
      <vt:lpstr>楷体_GB2312</vt:lpstr>
      <vt:lpstr>新宋体</vt:lpstr>
      <vt:lpstr>Office 主题</vt:lpstr>
      <vt:lpstr>Equation.DSMT4</vt:lpstr>
      <vt:lpstr>Equation.DSMT4</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CCAV1234</cp:lastModifiedBy>
  <cp:revision>4</cp:revision>
  <dcterms:created xsi:type="dcterms:W3CDTF">2019-11-26T04:16:00Z</dcterms:created>
  <dcterms:modified xsi:type="dcterms:W3CDTF">2020-01-08T14:25:33Z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